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91" r:id="rId1"/>
  </p:sldMasterIdLst>
  <p:notesMasterIdLst>
    <p:notesMasterId r:id="rId12"/>
  </p:notesMasterIdLst>
  <p:sldIdLst>
    <p:sldId id="321" r:id="rId2"/>
    <p:sldId id="619" r:id="rId3"/>
    <p:sldId id="628" r:id="rId4"/>
    <p:sldId id="261" r:id="rId5"/>
    <p:sldId id="622" r:id="rId6"/>
    <p:sldId id="276" r:id="rId7"/>
    <p:sldId id="623" r:id="rId8"/>
    <p:sldId id="631" r:id="rId9"/>
    <p:sldId id="625" r:id="rId10"/>
    <p:sldId id="597" r:id="rId11"/>
  </p:sldIdLst>
  <p:sldSz cx="12192000" cy="6858000"/>
  <p:notesSz cx="7077075" cy="9363075"/>
  <p:custDataLst>
    <p:tags r:id="rId13"/>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4" orient="horz" pos="935" userDrawn="1">
          <p15:clr>
            <a:srgbClr val="A4A3A4"/>
          </p15:clr>
        </p15:guide>
        <p15:guide id="14" pos="7469" userDrawn="1">
          <p15:clr>
            <a:srgbClr val="A4A3A4"/>
          </p15:clr>
        </p15:guide>
        <p15:guide id="17" pos="211" userDrawn="1">
          <p15:clr>
            <a:srgbClr val="A4A3A4"/>
          </p15:clr>
        </p15:guide>
        <p15:guide id="18" pos="5564">
          <p15:clr>
            <a:srgbClr val="A4A3A4"/>
          </p15:clr>
        </p15:guide>
        <p15:guide id="24" pos="5428">
          <p15:clr>
            <a:srgbClr val="A4A3A4"/>
          </p15:clr>
        </p15:guide>
        <p15:guide id="25" orient="horz" pos="1207" userDrawn="1">
          <p15:clr>
            <a:srgbClr val="A4A3A4"/>
          </p15:clr>
        </p15:guide>
        <p15:guide id="26" orient="horz" pos="3566" userDrawn="1">
          <p15:clr>
            <a:srgbClr val="A4A3A4"/>
          </p15:clr>
        </p15:guide>
        <p15:guide id="27"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0E871E-35CD-BA98-A3D1-226CDE35AE20}" name="Potock, Bob (Marketing)" initials="BP" userId="Potock, Bob (Marketing)" providerId="None"/>
  <p188:author id="{1B56D5F9-4F18-B1B8-8D06-64B171A443FB}" name="Clements, Amy" initials="AC" userId="S::amy.clements@zukenusa.com::d34b7450-396e-49d2-b87d-efc9f1fa243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essner, Thomas (Sales, ULM)" initials="tg" lastIdx="5" clrIdx="0"/>
  <p:cmAuthor id="2" name="Nadja Schäffer" initials="N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05"/>
    <a:srgbClr val="70AD47"/>
    <a:srgbClr val="003399"/>
    <a:srgbClr val="92D050"/>
    <a:srgbClr val="E7E6E6"/>
    <a:srgbClr val="F2F2F2"/>
    <a:srgbClr val="C0E8FF"/>
    <a:srgbClr val="172983"/>
    <a:srgbClr val="007AC2"/>
    <a:srgbClr val="DDF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41" autoAdjust="0"/>
    <p:restoredTop sz="92514" autoAdjust="0"/>
  </p:normalViewPr>
  <p:slideViewPr>
    <p:cSldViewPr snapToObjects="1">
      <p:cViewPr varScale="1">
        <p:scale>
          <a:sx n="205" d="100"/>
          <a:sy n="205" d="100"/>
        </p:scale>
        <p:origin x="1632" y="192"/>
      </p:cViewPr>
      <p:guideLst>
        <p:guide orient="horz" pos="935"/>
        <p:guide pos="7469"/>
        <p:guide pos="211"/>
        <p:guide pos="5564"/>
        <p:guide pos="5428"/>
        <p:guide orient="horz" pos="1207"/>
        <p:guide orient="horz" pos="3566"/>
        <p:guide orient="horz" pos="3113"/>
      </p:guideLst>
    </p:cSldViewPr>
  </p:slideViewPr>
  <p:outlineViewPr>
    <p:cViewPr>
      <p:scale>
        <a:sx n="33" d="100"/>
        <a:sy n="33" d="100"/>
      </p:scale>
      <p:origin x="0" y="-2238"/>
    </p:cViewPr>
  </p:outlineViewPr>
  <p:notesTextViewPr>
    <p:cViewPr>
      <p:scale>
        <a:sx n="75" d="100"/>
        <a:sy n="75" d="100"/>
      </p:scale>
      <p:origin x="0" y="0"/>
    </p:cViewPr>
  </p:notesTextViewPr>
  <p:sorterViewPr>
    <p:cViewPr>
      <p:scale>
        <a:sx n="180" d="100"/>
        <a:sy n="180" d="100"/>
      </p:scale>
      <p:origin x="0" y="0"/>
    </p:cViewPr>
  </p:sorterViewPr>
  <p:notesViewPr>
    <p:cSldViewPr snapToObjects="1" showGuides="1">
      <p:cViewPr varScale="1">
        <p:scale>
          <a:sx n="70" d="100"/>
          <a:sy n="70" d="100"/>
        </p:scale>
        <p:origin x="2506" y="5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iagrams/_rels/data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image" Target="../media/image13.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image" Target="../media/image1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84D991-8D7E-471F-B1D5-E6DEAB4301CE}"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E7B66267-885E-4EA6-9065-D616C6052884}">
      <dgm:prSet phldrT="[Text]"/>
      <dgm:spPr/>
      <dgm:t>
        <a:bodyPr/>
        <a:lstStyle/>
        <a:p>
          <a:r>
            <a:rPr lang="en-US" dirty="0"/>
            <a:t>Engineers Are Doing PCB Layout </a:t>
          </a:r>
        </a:p>
      </dgm:t>
    </dgm:pt>
    <dgm:pt modelId="{92915CF5-C290-49C6-9ACF-585FF4843E6C}" type="parTrans" cxnId="{CBAA5923-36CA-4932-8BE1-B80DDE75A968}">
      <dgm:prSet/>
      <dgm:spPr/>
      <dgm:t>
        <a:bodyPr/>
        <a:lstStyle/>
        <a:p>
          <a:endParaRPr lang="en-US"/>
        </a:p>
      </dgm:t>
    </dgm:pt>
    <dgm:pt modelId="{E0772ACD-F745-44C9-8A73-28A8813DB28F}" type="sibTrans" cxnId="{CBAA5923-36CA-4932-8BE1-B80DDE75A968}">
      <dgm:prSet/>
      <dgm:spPr/>
      <dgm:t>
        <a:bodyPr/>
        <a:lstStyle/>
        <a:p>
          <a:endParaRPr lang="en-US"/>
        </a:p>
      </dgm:t>
    </dgm:pt>
    <dgm:pt modelId="{A82B32B2-B8D9-419B-B88F-7DD8F0D7B9ED}">
      <dgm:prSet phldrT="[Text]"/>
      <dgm:spPr/>
      <dgm:t>
        <a:bodyPr/>
        <a:lstStyle/>
        <a:p>
          <a:r>
            <a:rPr lang="en-US" dirty="0"/>
            <a:t>PCB Design Specialist Retirement</a:t>
          </a:r>
        </a:p>
      </dgm:t>
    </dgm:pt>
    <dgm:pt modelId="{A0CE54A6-61EC-48A2-9841-708D090F8504}" type="parTrans" cxnId="{1E0C6240-023E-4904-A3E7-92C71CD1C8C8}">
      <dgm:prSet/>
      <dgm:spPr/>
      <dgm:t>
        <a:bodyPr/>
        <a:lstStyle/>
        <a:p>
          <a:endParaRPr lang="en-US"/>
        </a:p>
      </dgm:t>
    </dgm:pt>
    <dgm:pt modelId="{615E7A83-F756-474E-918B-4235A00F8712}" type="sibTrans" cxnId="{1E0C6240-023E-4904-A3E7-92C71CD1C8C8}">
      <dgm:prSet/>
      <dgm:spPr/>
      <dgm:t>
        <a:bodyPr/>
        <a:lstStyle/>
        <a:p>
          <a:endParaRPr lang="en-US"/>
        </a:p>
      </dgm:t>
    </dgm:pt>
    <dgm:pt modelId="{0C18A289-3517-40C9-AE81-C4649888EC5C}">
      <dgm:prSet phldrT="[Text]"/>
      <dgm:spPr/>
      <dgm:t>
        <a:bodyPr/>
        <a:lstStyle/>
        <a:p>
          <a:r>
            <a:rPr lang="en-US" dirty="0"/>
            <a:t>Shorter Delivery Schedules</a:t>
          </a:r>
        </a:p>
      </dgm:t>
    </dgm:pt>
    <dgm:pt modelId="{27C67B2F-091D-4547-9991-EDDAB8969CBF}" type="parTrans" cxnId="{B00048AC-D750-4DFF-B879-B961DAE109F9}">
      <dgm:prSet/>
      <dgm:spPr/>
      <dgm:t>
        <a:bodyPr/>
        <a:lstStyle/>
        <a:p>
          <a:endParaRPr lang="en-US"/>
        </a:p>
      </dgm:t>
    </dgm:pt>
    <dgm:pt modelId="{D02CE02B-FE72-44FF-8367-7AFB7FAD3338}" type="sibTrans" cxnId="{B00048AC-D750-4DFF-B879-B961DAE109F9}">
      <dgm:prSet/>
      <dgm:spPr/>
      <dgm:t>
        <a:bodyPr/>
        <a:lstStyle/>
        <a:p>
          <a:endParaRPr lang="en-US"/>
        </a:p>
      </dgm:t>
    </dgm:pt>
    <dgm:pt modelId="{6FFDA989-86C9-4D5B-B09C-89461C07E5D6}" type="pres">
      <dgm:prSet presAssocID="{0084D991-8D7E-471F-B1D5-E6DEAB4301CE}" presName="Name0" presStyleCnt="0">
        <dgm:presLayoutVars>
          <dgm:dir/>
          <dgm:resizeHandles/>
        </dgm:presLayoutVars>
      </dgm:prSet>
      <dgm:spPr/>
    </dgm:pt>
    <dgm:pt modelId="{6A06EEB0-8FF6-49C7-B695-8E5A72DC9A1B}" type="pres">
      <dgm:prSet presAssocID="{E7B66267-885E-4EA6-9065-D616C6052884}" presName="composite" presStyleCnt="0"/>
      <dgm:spPr/>
    </dgm:pt>
    <dgm:pt modelId="{7A82E065-9A10-46B1-B187-CB03303CC666}" type="pres">
      <dgm:prSet presAssocID="{E7B66267-885E-4EA6-9065-D616C6052884}" presName="rect1" presStyleLbl="bgImgPlace1" presStyleIdx="0" presStyleCnt="3" custScaleX="115389" custLinFactX="51172" custLinFactNeighborX="100000" custLinFactNeighborY="4264"/>
      <dgm:spPr>
        <a:prstGeom prst="round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3000" r="-13000"/>
          </a:stretch>
        </a:blipFill>
      </dgm:spPr>
    </dgm:pt>
    <dgm:pt modelId="{792B3475-BC81-4C6F-92C3-D315FF029249}" type="pres">
      <dgm:prSet presAssocID="{E7B66267-885E-4EA6-9065-D616C6052884}" presName="rect2" presStyleLbl="node1" presStyleIdx="0" presStyleCnt="3" custLinFactX="100000" custLinFactNeighborX="178934" custLinFactNeighborY="6617">
        <dgm:presLayoutVars>
          <dgm:bulletEnabled val="1"/>
        </dgm:presLayoutVars>
      </dgm:prSet>
      <dgm:spPr/>
    </dgm:pt>
    <dgm:pt modelId="{1B770C82-D915-4A03-B428-CC36BB7E6E64}" type="pres">
      <dgm:prSet presAssocID="{E0772ACD-F745-44C9-8A73-28A8813DB28F}" presName="sibTrans" presStyleCnt="0"/>
      <dgm:spPr/>
    </dgm:pt>
    <dgm:pt modelId="{6E651548-8CF7-41EA-9F2F-C46E67FBE3E5}" type="pres">
      <dgm:prSet presAssocID="{A82B32B2-B8D9-419B-B88F-7DD8F0D7B9ED}" presName="composite" presStyleCnt="0"/>
      <dgm:spPr/>
    </dgm:pt>
    <dgm:pt modelId="{1D099F96-4F94-497E-951C-19E2DD91BC5A}" type="pres">
      <dgm:prSet presAssocID="{A82B32B2-B8D9-419B-B88F-7DD8F0D7B9ED}" presName="rect1" presStyleLbl="bgImgPlace1" presStyleIdx="1" presStyleCnt="3" custScaleX="117395" custScaleY="108831" custLinFactX="-72413" custLinFactNeighborX="-100000" custLinFactNeighborY="4264"/>
      <dgm:spPr>
        <a:prstGeom prst="round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3000" r="-13000"/>
          </a:stretch>
        </a:blipFill>
      </dgm:spPr>
    </dgm:pt>
    <dgm:pt modelId="{79EDC990-8623-47B0-B7D7-41E69B4B19D7}" type="pres">
      <dgm:prSet presAssocID="{A82B32B2-B8D9-419B-B88F-7DD8F0D7B9ED}" presName="rect2" presStyleLbl="node1" presStyleIdx="1" presStyleCnt="3" custLinFactX="-100000" custLinFactNeighborX="-184431" custLinFactNeighborY="11076">
        <dgm:presLayoutVars>
          <dgm:bulletEnabled val="1"/>
        </dgm:presLayoutVars>
      </dgm:prSet>
      <dgm:spPr/>
    </dgm:pt>
    <dgm:pt modelId="{DB4A3D92-2DE8-466B-8C57-280486D86408}" type="pres">
      <dgm:prSet presAssocID="{615E7A83-F756-474E-918B-4235A00F8712}" presName="sibTrans" presStyleCnt="0"/>
      <dgm:spPr/>
    </dgm:pt>
    <dgm:pt modelId="{BD8327AC-29B3-4B0F-A8D9-07644ADBEAFC}" type="pres">
      <dgm:prSet presAssocID="{0C18A289-3517-40C9-AE81-C4649888EC5C}" presName="composite" presStyleCnt="0"/>
      <dgm:spPr/>
    </dgm:pt>
    <dgm:pt modelId="{11680E63-B725-4234-A67E-F8BB2024E796}" type="pres">
      <dgm:prSet presAssocID="{0C18A289-3517-40C9-AE81-C4649888EC5C}" presName="rect1" presStyleLbl="b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9000" b="-9000"/>
          </a:stretch>
        </a:blipFill>
      </dgm:spPr>
    </dgm:pt>
    <dgm:pt modelId="{5888FCF0-91FB-42DB-B557-192E64F93CBB}" type="pres">
      <dgm:prSet presAssocID="{0C18A289-3517-40C9-AE81-C4649888EC5C}" presName="rect2" presStyleLbl="node1" presStyleIdx="2" presStyleCnt="3">
        <dgm:presLayoutVars>
          <dgm:bulletEnabled val="1"/>
        </dgm:presLayoutVars>
      </dgm:prSet>
      <dgm:spPr/>
    </dgm:pt>
  </dgm:ptLst>
  <dgm:cxnLst>
    <dgm:cxn modelId="{911DEE18-E8B3-4CBE-B2A7-1FCF96CE111F}" type="presOf" srcId="{E7B66267-885E-4EA6-9065-D616C6052884}" destId="{792B3475-BC81-4C6F-92C3-D315FF029249}" srcOrd="0" destOrd="0" presId="urn:microsoft.com/office/officeart/2008/layout/BendingPictureBlocks"/>
    <dgm:cxn modelId="{B2750122-CAE8-40F7-81FA-95A6D9432EA2}" type="presOf" srcId="{A82B32B2-B8D9-419B-B88F-7DD8F0D7B9ED}" destId="{79EDC990-8623-47B0-B7D7-41E69B4B19D7}" srcOrd="0" destOrd="0" presId="urn:microsoft.com/office/officeart/2008/layout/BendingPictureBlocks"/>
    <dgm:cxn modelId="{CBAA5923-36CA-4932-8BE1-B80DDE75A968}" srcId="{0084D991-8D7E-471F-B1D5-E6DEAB4301CE}" destId="{E7B66267-885E-4EA6-9065-D616C6052884}" srcOrd="0" destOrd="0" parTransId="{92915CF5-C290-49C6-9ACF-585FF4843E6C}" sibTransId="{E0772ACD-F745-44C9-8A73-28A8813DB28F}"/>
    <dgm:cxn modelId="{E286833A-F4FA-40F0-A01A-258BEFE45436}" type="presOf" srcId="{0084D991-8D7E-471F-B1D5-E6DEAB4301CE}" destId="{6FFDA989-86C9-4D5B-B09C-89461C07E5D6}" srcOrd="0" destOrd="0" presId="urn:microsoft.com/office/officeart/2008/layout/BendingPictureBlocks"/>
    <dgm:cxn modelId="{1E0C6240-023E-4904-A3E7-92C71CD1C8C8}" srcId="{0084D991-8D7E-471F-B1D5-E6DEAB4301CE}" destId="{A82B32B2-B8D9-419B-B88F-7DD8F0D7B9ED}" srcOrd="1" destOrd="0" parTransId="{A0CE54A6-61EC-48A2-9841-708D090F8504}" sibTransId="{615E7A83-F756-474E-918B-4235A00F8712}"/>
    <dgm:cxn modelId="{B00048AC-D750-4DFF-B879-B961DAE109F9}" srcId="{0084D991-8D7E-471F-B1D5-E6DEAB4301CE}" destId="{0C18A289-3517-40C9-AE81-C4649888EC5C}" srcOrd="2" destOrd="0" parTransId="{27C67B2F-091D-4547-9991-EDDAB8969CBF}" sibTransId="{D02CE02B-FE72-44FF-8367-7AFB7FAD3338}"/>
    <dgm:cxn modelId="{54C9ADC2-F61E-4393-AD76-F4292F4AF0C5}" type="presOf" srcId="{0C18A289-3517-40C9-AE81-C4649888EC5C}" destId="{5888FCF0-91FB-42DB-B557-192E64F93CBB}" srcOrd="0" destOrd="0" presId="urn:microsoft.com/office/officeart/2008/layout/BendingPictureBlocks"/>
    <dgm:cxn modelId="{3C0DD088-DAEA-4028-BAF3-181E07C059AF}" type="presParOf" srcId="{6FFDA989-86C9-4D5B-B09C-89461C07E5D6}" destId="{6A06EEB0-8FF6-49C7-B695-8E5A72DC9A1B}" srcOrd="0" destOrd="0" presId="urn:microsoft.com/office/officeart/2008/layout/BendingPictureBlocks"/>
    <dgm:cxn modelId="{5065CE62-CF19-4AC9-B4C7-EE2049BFAAFE}" type="presParOf" srcId="{6A06EEB0-8FF6-49C7-B695-8E5A72DC9A1B}" destId="{7A82E065-9A10-46B1-B187-CB03303CC666}" srcOrd="0" destOrd="0" presId="urn:microsoft.com/office/officeart/2008/layout/BendingPictureBlocks"/>
    <dgm:cxn modelId="{7AE22A34-62B8-444C-9C3C-383B28D8461F}" type="presParOf" srcId="{6A06EEB0-8FF6-49C7-B695-8E5A72DC9A1B}" destId="{792B3475-BC81-4C6F-92C3-D315FF029249}" srcOrd="1" destOrd="0" presId="urn:microsoft.com/office/officeart/2008/layout/BendingPictureBlocks"/>
    <dgm:cxn modelId="{15018F1C-DF86-4A8E-9F2C-614F2E4240D5}" type="presParOf" srcId="{6FFDA989-86C9-4D5B-B09C-89461C07E5D6}" destId="{1B770C82-D915-4A03-B428-CC36BB7E6E64}" srcOrd="1" destOrd="0" presId="urn:microsoft.com/office/officeart/2008/layout/BendingPictureBlocks"/>
    <dgm:cxn modelId="{3F38EF1E-2A6B-4B59-AEDA-C5B4F37EE918}" type="presParOf" srcId="{6FFDA989-86C9-4D5B-B09C-89461C07E5D6}" destId="{6E651548-8CF7-41EA-9F2F-C46E67FBE3E5}" srcOrd="2" destOrd="0" presId="urn:microsoft.com/office/officeart/2008/layout/BendingPictureBlocks"/>
    <dgm:cxn modelId="{4AEEDB87-60A6-4930-9829-49063F8C931A}" type="presParOf" srcId="{6E651548-8CF7-41EA-9F2F-C46E67FBE3E5}" destId="{1D099F96-4F94-497E-951C-19E2DD91BC5A}" srcOrd="0" destOrd="0" presId="urn:microsoft.com/office/officeart/2008/layout/BendingPictureBlocks"/>
    <dgm:cxn modelId="{2122B94A-3A6C-460A-B203-396B1FE04783}" type="presParOf" srcId="{6E651548-8CF7-41EA-9F2F-C46E67FBE3E5}" destId="{79EDC990-8623-47B0-B7D7-41E69B4B19D7}" srcOrd="1" destOrd="0" presId="urn:microsoft.com/office/officeart/2008/layout/BendingPictureBlocks"/>
    <dgm:cxn modelId="{F832C5D6-0D69-495C-A12B-269947CDF7F7}" type="presParOf" srcId="{6FFDA989-86C9-4D5B-B09C-89461C07E5D6}" destId="{DB4A3D92-2DE8-466B-8C57-280486D86408}" srcOrd="3" destOrd="0" presId="urn:microsoft.com/office/officeart/2008/layout/BendingPictureBlocks"/>
    <dgm:cxn modelId="{E2444018-FCB2-40E0-815C-BEE887BCE9A8}" type="presParOf" srcId="{6FFDA989-86C9-4D5B-B09C-89461C07E5D6}" destId="{BD8327AC-29B3-4B0F-A8D9-07644ADBEAFC}" srcOrd="4" destOrd="0" presId="urn:microsoft.com/office/officeart/2008/layout/BendingPictureBlocks"/>
    <dgm:cxn modelId="{35D943D1-51DE-4D80-AC0B-BF044C975362}" type="presParOf" srcId="{BD8327AC-29B3-4B0F-A8D9-07644ADBEAFC}" destId="{11680E63-B725-4234-A67E-F8BB2024E796}" srcOrd="0" destOrd="0" presId="urn:microsoft.com/office/officeart/2008/layout/BendingPictureBlocks"/>
    <dgm:cxn modelId="{67E27F73-B7FC-47CC-A540-36A633CB5809}" type="presParOf" srcId="{BD8327AC-29B3-4B0F-A8D9-07644ADBEAFC}" destId="{5888FCF0-91FB-42DB-B557-192E64F93CBB}" srcOrd="1" destOrd="0" presId="urn:microsoft.com/office/officeart/2008/layout/BendingPictureBlock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296157-9CBE-4B08-99E1-D5CCE2A6F70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FC6F763-EA7C-4A27-AFFC-358317580B0E}">
      <dgm:prSet phldrT="[Text]" custT="1"/>
      <dgm:spPr/>
      <dgm:t>
        <a:bodyPr/>
        <a:lstStyle/>
        <a:p>
          <a:pPr algn="ctr"/>
          <a:r>
            <a:rPr lang="en-US" sz="2400" dirty="0"/>
            <a:t>Zuken is 1</a:t>
          </a:r>
          <a:r>
            <a:rPr lang="en-US" sz="2400" baseline="30000" dirty="0"/>
            <a:t>st</a:t>
          </a:r>
          <a:r>
            <a:rPr lang="en-US" sz="2400" dirty="0"/>
            <a:t> to Deliver AI-Based Place &amp; Route</a:t>
          </a:r>
        </a:p>
      </dgm:t>
    </dgm:pt>
    <dgm:pt modelId="{501C8A5A-A8CC-47F8-95EF-9874A4441FD3}" type="parTrans" cxnId="{681E7B9D-285F-46E7-9599-B43D2F64F43F}">
      <dgm:prSet/>
      <dgm:spPr/>
      <dgm:t>
        <a:bodyPr/>
        <a:lstStyle/>
        <a:p>
          <a:endParaRPr lang="en-US" sz="1050"/>
        </a:p>
      </dgm:t>
    </dgm:pt>
    <dgm:pt modelId="{5E312925-3433-49E9-8DA1-85495702CB0C}" type="sibTrans" cxnId="{681E7B9D-285F-46E7-9599-B43D2F64F43F}">
      <dgm:prSet/>
      <dgm:spPr/>
      <dgm:t>
        <a:bodyPr/>
        <a:lstStyle/>
        <a:p>
          <a:endParaRPr lang="en-US" sz="1050"/>
        </a:p>
      </dgm:t>
    </dgm:pt>
    <dgm:pt modelId="{7D5EEFF0-C6D5-486D-95DF-0137E3E99244}">
      <dgm:prSet phldrT="[Text]" custT="1"/>
      <dgm:spPr/>
      <dgm:t>
        <a:bodyPr/>
        <a:lstStyle/>
        <a:p>
          <a:pPr algn="ctr"/>
          <a:r>
            <a:rPr lang="en-US" sz="2400" dirty="0"/>
            <a:t>Zuken’s Unique Approach Builds on Experience </a:t>
          </a:r>
        </a:p>
      </dgm:t>
    </dgm:pt>
    <dgm:pt modelId="{9DAAAA4A-5C88-47FE-877A-846E2A45047F}" type="parTrans" cxnId="{3DE71EF1-19E3-4A6B-90D5-56656E4EDCFC}">
      <dgm:prSet/>
      <dgm:spPr/>
      <dgm:t>
        <a:bodyPr/>
        <a:lstStyle/>
        <a:p>
          <a:endParaRPr lang="en-US" sz="1050"/>
        </a:p>
      </dgm:t>
    </dgm:pt>
    <dgm:pt modelId="{68DC3958-4341-44AE-A7E8-2D6EE6355389}" type="sibTrans" cxnId="{3DE71EF1-19E3-4A6B-90D5-56656E4EDCFC}">
      <dgm:prSet/>
      <dgm:spPr/>
      <dgm:t>
        <a:bodyPr/>
        <a:lstStyle/>
        <a:p>
          <a:endParaRPr lang="en-US" sz="1050"/>
        </a:p>
      </dgm:t>
    </dgm:pt>
    <dgm:pt modelId="{31FD42FC-256E-4A9E-9DAB-15AE6FDD149C}">
      <dgm:prSet phldrT="[Text]" custT="1"/>
      <dgm:spPr/>
      <dgm:t>
        <a:bodyPr/>
        <a:lstStyle/>
        <a:p>
          <a:pPr algn="ctr"/>
          <a:r>
            <a:rPr lang="en-US" sz="2400" dirty="0"/>
            <a:t>All PCB Designers Can Benefit</a:t>
          </a:r>
        </a:p>
      </dgm:t>
    </dgm:pt>
    <dgm:pt modelId="{388DB6C3-ED45-4420-AEEF-C698AA867783}" type="parTrans" cxnId="{5B3BCD62-996D-4461-8644-F17949AB08C3}">
      <dgm:prSet/>
      <dgm:spPr/>
      <dgm:t>
        <a:bodyPr/>
        <a:lstStyle/>
        <a:p>
          <a:endParaRPr lang="en-US" sz="1050"/>
        </a:p>
      </dgm:t>
    </dgm:pt>
    <dgm:pt modelId="{A3E08E4C-9D88-4CA1-B836-E2D37BE203D2}" type="sibTrans" cxnId="{5B3BCD62-996D-4461-8644-F17949AB08C3}">
      <dgm:prSet/>
      <dgm:spPr/>
      <dgm:t>
        <a:bodyPr/>
        <a:lstStyle/>
        <a:p>
          <a:endParaRPr lang="en-US" sz="1050"/>
        </a:p>
      </dgm:t>
    </dgm:pt>
    <dgm:pt modelId="{BC684DCF-560D-4F39-A54C-63F8470E08F0}" type="pres">
      <dgm:prSet presAssocID="{15296157-9CBE-4B08-99E1-D5CCE2A6F70C}" presName="linear" presStyleCnt="0">
        <dgm:presLayoutVars>
          <dgm:animLvl val="lvl"/>
          <dgm:resizeHandles val="exact"/>
        </dgm:presLayoutVars>
      </dgm:prSet>
      <dgm:spPr/>
    </dgm:pt>
    <dgm:pt modelId="{844DCB8C-C4B6-4601-ABCD-C0F1C29ED4F0}" type="pres">
      <dgm:prSet presAssocID="{0FC6F763-EA7C-4A27-AFFC-358317580B0E}" presName="parentText" presStyleLbl="node1" presStyleIdx="0" presStyleCnt="3" custScaleY="65699" custLinFactY="-50550" custLinFactNeighborY="-100000">
        <dgm:presLayoutVars>
          <dgm:chMax val="0"/>
          <dgm:bulletEnabled val="1"/>
        </dgm:presLayoutVars>
      </dgm:prSet>
      <dgm:spPr/>
    </dgm:pt>
    <dgm:pt modelId="{A1E40128-70A3-450B-8CF0-A1214BCD9FC4}" type="pres">
      <dgm:prSet presAssocID="{5E312925-3433-49E9-8DA1-85495702CB0C}" presName="spacer" presStyleCnt="0"/>
      <dgm:spPr/>
    </dgm:pt>
    <dgm:pt modelId="{B7924330-577F-4E09-BA13-4058ECD8A9A7}" type="pres">
      <dgm:prSet presAssocID="{7D5EEFF0-C6D5-486D-95DF-0137E3E99244}" presName="parentText" presStyleLbl="node1" presStyleIdx="1" presStyleCnt="3" custScaleY="56604" custLinFactY="-27327" custLinFactNeighborY="-100000">
        <dgm:presLayoutVars>
          <dgm:chMax val="0"/>
          <dgm:bulletEnabled val="1"/>
        </dgm:presLayoutVars>
      </dgm:prSet>
      <dgm:spPr/>
    </dgm:pt>
    <dgm:pt modelId="{01EB327C-95C9-43DB-9814-CBA97E53A14B}" type="pres">
      <dgm:prSet presAssocID="{68DC3958-4341-44AE-A7E8-2D6EE6355389}" presName="spacer" presStyleCnt="0"/>
      <dgm:spPr/>
    </dgm:pt>
    <dgm:pt modelId="{CD4E9081-784E-48D3-A1E5-592509423AA6}" type="pres">
      <dgm:prSet presAssocID="{31FD42FC-256E-4A9E-9DAB-15AE6FDD149C}" presName="parentText" presStyleLbl="node1" presStyleIdx="2" presStyleCnt="3" custScaleY="53016" custLinFactY="-10125" custLinFactNeighborX="409" custLinFactNeighborY="-100000">
        <dgm:presLayoutVars>
          <dgm:chMax val="0"/>
          <dgm:bulletEnabled val="1"/>
        </dgm:presLayoutVars>
      </dgm:prSet>
      <dgm:spPr/>
    </dgm:pt>
  </dgm:ptLst>
  <dgm:cxnLst>
    <dgm:cxn modelId="{4982ED32-6E2E-4DFC-B834-A33B940686D8}" type="presOf" srcId="{0FC6F763-EA7C-4A27-AFFC-358317580B0E}" destId="{844DCB8C-C4B6-4601-ABCD-C0F1C29ED4F0}" srcOrd="0" destOrd="0" presId="urn:microsoft.com/office/officeart/2005/8/layout/vList2"/>
    <dgm:cxn modelId="{1FF4B446-A3EB-4B7E-8FF3-A90677AC7C55}" type="presOf" srcId="{15296157-9CBE-4B08-99E1-D5CCE2A6F70C}" destId="{BC684DCF-560D-4F39-A54C-63F8470E08F0}" srcOrd="0" destOrd="0" presId="urn:microsoft.com/office/officeart/2005/8/layout/vList2"/>
    <dgm:cxn modelId="{0085645A-2F58-4EDA-93E9-E9307FAB73B6}" type="presOf" srcId="{7D5EEFF0-C6D5-486D-95DF-0137E3E99244}" destId="{B7924330-577F-4E09-BA13-4058ECD8A9A7}" srcOrd="0" destOrd="0" presId="urn:microsoft.com/office/officeart/2005/8/layout/vList2"/>
    <dgm:cxn modelId="{5B3BCD62-996D-4461-8644-F17949AB08C3}" srcId="{15296157-9CBE-4B08-99E1-D5CCE2A6F70C}" destId="{31FD42FC-256E-4A9E-9DAB-15AE6FDD149C}" srcOrd="2" destOrd="0" parTransId="{388DB6C3-ED45-4420-AEEF-C698AA867783}" sibTransId="{A3E08E4C-9D88-4CA1-B836-E2D37BE203D2}"/>
    <dgm:cxn modelId="{681E7B9D-285F-46E7-9599-B43D2F64F43F}" srcId="{15296157-9CBE-4B08-99E1-D5CCE2A6F70C}" destId="{0FC6F763-EA7C-4A27-AFFC-358317580B0E}" srcOrd="0" destOrd="0" parTransId="{501C8A5A-A8CC-47F8-95EF-9874A4441FD3}" sibTransId="{5E312925-3433-49E9-8DA1-85495702CB0C}"/>
    <dgm:cxn modelId="{65E954CA-FAD6-4860-A038-34A0505F92FF}" type="presOf" srcId="{31FD42FC-256E-4A9E-9DAB-15AE6FDD149C}" destId="{CD4E9081-784E-48D3-A1E5-592509423AA6}" srcOrd="0" destOrd="0" presId="urn:microsoft.com/office/officeart/2005/8/layout/vList2"/>
    <dgm:cxn modelId="{3DE71EF1-19E3-4A6B-90D5-56656E4EDCFC}" srcId="{15296157-9CBE-4B08-99E1-D5CCE2A6F70C}" destId="{7D5EEFF0-C6D5-486D-95DF-0137E3E99244}" srcOrd="1" destOrd="0" parTransId="{9DAAAA4A-5C88-47FE-877A-846E2A45047F}" sibTransId="{68DC3958-4341-44AE-A7E8-2D6EE6355389}"/>
    <dgm:cxn modelId="{0FCAA26E-AD33-49A5-B4FD-0DBD5A4B11A6}" type="presParOf" srcId="{BC684DCF-560D-4F39-A54C-63F8470E08F0}" destId="{844DCB8C-C4B6-4601-ABCD-C0F1C29ED4F0}" srcOrd="0" destOrd="0" presId="urn:microsoft.com/office/officeart/2005/8/layout/vList2"/>
    <dgm:cxn modelId="{5336021C-314C-4C3B-BF77-97F67639A735}" type="presParOf" srcId="{BC684DCF-560D-4F39-A54C-63F8470E08F0}" destId="{A1E40128-70A3-450B-8CF0-A1214BCD9FC4}" srcOrd="1" destOrd="0" presId="urn:microsoft.com/office/officeart/2005/8/layout/vList2"/>
    <dgm:cxn modelId="{DC25CFF2-F25C-415D-A55A-EF6E3B37F408}" type="presParOf" srcId="{BC684DCF-560D-4F39-A54C-63F8470E08F0}" destId="{B7924330-577F-4E09-BA13-4058ECD8A9A7}" srcOrd="2" destOrd="0" presId="urn:microsoft.com/office/officeart/2005/8/layout/vList2"/>
    <dgm:cxn modelId="{E9607A52-7494-419E-946A-21AD88CE997A}" type="presParOf" srcId="{BC684DCF-560D-4F39-A54C-63F8470E08F0}" destId="{01EB327C-95C9-43DB-9814-CBA97E53A14B}" srcOrd="3" destOrd="0" presId="urn:microsoft.com/office/officeart/2005/8/layout/vList2"/>
    <dgm:cxn modelId="{A5603898-EBAA-4089-B70E-FAFE225E9BB7}" type="presParOf" srcId="{BC684DCF-560D-4F39-A54C-63F8470E08F0}" destId="{CD4E9081-784E-48D3-A1E5-592509423AA6}"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82E065-9A10-46B1-B187-CB03303CC666}">
      <dsp:nvSpPr>
        <dsp:cNvPr id="0" name=""/>
        <dsp:cNvSpPr/>
      </dsp:nvSpPr>
      <dsp:spPr>
        <a:xfrm>
          <a:off x="4716296" y="406729"/>
          <a:ext cx="2840387" cy="2070361"/>
        </a:xfrm>
        <a:prstGeom prst="round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3000" r="-13000"/>
          </a:stretch>
        </a:blipFill>
        <a:ln w="1714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2B3475-BC81-4C6F-92C3-D315FF029249}">
      <dsp:nvSpPr>
        <dsp:cNvPr id="0" name=""/>
        <dsp:cNvSpPr/>
      </dsp:nvSpPr>
      <dsp:spPr>
        <a:xfrm>
          <a:off x="3988684" y="1277069"/>
          <a:ext cx="1334086" cy="1334086"/>
        </a:xfrm>
        <a:prstGeom prst="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Engineers Are Doing PCB Layout </a:t>
          </a:r>
        </a:p>
      </dsp:txBody>
      <dsp:txXfrm>
        <a:off x="3988684" y="1277069"/>
        <a:ext cx="1334086" cy="1334086"/>
      </dsp:txXfrm>
    </dsp:sp>
    <dsp:sp modelId="{1D099F96-4F94-497E-951C-19E2DD91BC5A}">
      <dsp:nvSpPr>
        <dsp:cNvPr id="0" name=""/>
        <dsp:cNvSpPr/>
      </dsp:nvSpPr>
      <dsp:spPr>
        <a:xfrm>
          <a:off x="726692" y="361021"/>
          <a:ext cx="2889767" cy="2253194"/>
        </a:xfrm>
        <a:prstGeom prst="round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3000" r="-13000"/>
          </a:stretch>
        </a:blipFill>
        <a:ln w="1714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EDC990-8623-47B0-B7D7-41E69B4B19D7}">
      <dsp:nvSpPr>
        <dsp:cNvPr id="0" name=""/>
        <dsp:cNvSpPr/>
      </dsp:nvSpPr>
      <dsp:spPr>
        <a:xfrm>
          <a:off x="473284" y="1382264"/>
          <a:ext cx="1334086" cy="1334086"/>
        </a:xfrm>
        <a:prstGeom prst="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PCB Design Specialist Retirement</a:t>
          </a:r>
        </a:p>
      </dsp:txBody>
      <dsp:txXfrm>
        <a:off x="473284" y="1382264"/>
        <a:ext cx="1334086" cy="1334086"/>
      </dsp:txXfrm>
    </dsp:sp>
    <dsp:sp modelId="{11680E63-B725-4234-A67E-F8BB2024E796}">
      <dsp:nvSpPr>
        <dsp:cNvPr id="0" name=""/>
        <dsp:cNvSpPr/>
      </dsp:nvSpPr>
      <dsp:spPr>
        <a:xfrm>
          <a:off x="3291724" y="2941496"/>
          <a:ext cx="2461575" cy="2070361"/>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9000" b="-9000"/>
          </a:stretch>
        </a:blipFill>
        <a:ln w="1714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888FCF0-91FB-42DB-B557-192E64F93CBB}">
      <dsp:nvSpPr>
        <dsp:cNvPr id="0" name=""/>
        <dsp:cNvSpPr/>
      </dsp:nvSpPr>
      <dsp:spPr>
        <a:xfrm>
          <a:off x="2374699" y="3811839"/>
          <a:ext cx="1334086" cy="1334086"/>
        </a:xfrm>
        <a:prstGeom prst="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Shorter Delivery Schedules</a:t>
          </a:r>
        </a:p>
      </dsp:txBody>
      <dsp:txXfrm>
        <a:off x="2374699" y="3811839"/>
        <a:ext cx="1334086" cy="13340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4DCB8C-C4B6-4601-ABCD-C0F1C29ED4F0}">
      <dsp:nvSpPr>
        <dsp:cNvPr id="0" name=""/>
        <dsp:cNvSpPr/>
      </dsp:nvSpPr>
      <dsp:spPr>
        <a:xfrm>
          <a:off x="0" y="7354"/>
          <a:ext cx="6901306" cy="799425"/>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Zuken is 1</a:t>
          </a:r>
          <a:r>
            <a:rPr lang="en-US" sz="2400" kern="1200" baseline="30000" dirty="0"/>
            <a:t>st</a:t>
          </a:r>
          <a:r>
            <a:rPr lang="en-US" sz="2400" kern="1200" dirty="0"/>
            <a:t> to Deliver AI-Based Place &amp; Route</a:t>
          </a:r>
        </a:p>
      </dsp:txBody>
      <dsp:txXfrm>
        <a:off x="39025" y="46379"/>
        <a:ext cx="6823256" cy="721375"/>
      </dsp:txXfrm>
    </dsp:sp>
    <dsp:sp modelId="{B7924330-577F-4E09-BA13-4058ECD8A9A7}">
      <dsp:nvSpPr>
        <dsp:cNvPr id="0" name=""/>
        <dsp:cNvSpPr/>
      </dsp:nvSpPr>
      <dsp:spPr>
        <a:xfrm>
          <a:off x="0" y="1276557"/>
          <a:ext cx="6901306" cy="688757"/>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Zuken’s Unique Approach Builds on Experience </a:t>
          </a:r>
        </a:p>
      </dsp:txBody>
      <dsp:txXfrm>
        <a:off x="33622" y="1310179"/>
        <a:ext cx="6834062" cy="621513"/>
      </dsp:txXfrm>
    </dsp:sp>
    <dsp:sp modelId="{CD4E9081-784E-48D3-A1E5-592509423AA6}">
      <dsp:nvSpPr>
        <dsp:cNvPr id="0" name=""/>
        <dsp:cNvSpPr/>
      </dsp:nvSpPr>
      <dsp:spPr>
        <a:xfrm>
          <a:off x="0" y="2361828"/>
          <a:ext cx="6901306" cy="645098"/>
        </a:xfrm>
        <a:prstGeom prst="roundRect">
          <a:avLst/>
        </a:prstGeom>
        <a:solidFill>
          <a:schemeClr val="accent1">
            <a:hueOff val="0"/>
            <a:satOff val="0"/>
            <a:lumOff val="0"/>
            <a:alphaOff val="0"/>
          </a:schemeClr>
        </a:solidFill>
        <a:ln w="1714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All PCB Designers Can Benefit</a:t>
          </a:r>
        </a:p>
      </dsp:txBody>
      <dsp:txXfrm>
        <a:off x="31491" y="2393319"/>
        <a:ext cx="6838324" cy="582116"/>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66732" cy="469780"/>
          </a:xfrm>
          <a:prstGeom prst="rect">
            <a:avLst/>
          </a:prstGeom>
        </p:spPr>
        <p:txBody>
          <a:bodyPr vert="horz" lIns="91312" tIns="45656" rIns="91312" bIns="45656" rtlCol="0"/>
          <a:lstStyle>
            <a:lvl1pPr algn="l">
              <a:defRPr sz="1200"/>
            </a:lvl1pPr>
          </a:lstStyle>
          <a:p>
            <a:endParaRPr lang="en-US">
              <a:latin typeface="Arial"/>
            </a:endParaRPr>
          </a:p>
        </p:txBody>
      </p:sp>
      <p:sp>
        <p:nvSpPr>
          <p:cNvPr id="3" name="Date Placeholder 2"/>
          <p:cNvSpPr>
            <a:spLocks noGrp="1"/>
          </p:cNvSpPr>
          <p:nvPr>
            <p:ph type="dt" idx="1"/>
          </p:nvPr>
        </p:nvSpPr>
        <p:spPr>
          <a:xfrm>
            <a:off x="4008706" y="0"/>
            <a:ext cx="3066732" cy="469780"/>
          </a:xfrm>
          <a:prstGeom prst="rect">
            <a:avLst/>
          </a:prstGeom>
        </p:spPr>
        <p:txBody>
          <a:bodyPr vert="horz" lIns="91312" tIns="45656" rIns="91312" bIns="45656" rtlCol="0"/>
          <a:lstStyle>
            <a:lvl1pPr algn="r">
              <a:defRPr sz="1200"/>
            </a:lvl1pPr>
          </a:lstStyle>
          <a:p>
            <a:fld id="{7F876A35-5EC5-4DD8-9E91-921428C58900}" type="datetimeFigureOut">
              <a:rPr lang="en-US" smtClean="0">
                <a:latin typeface="Arial"/>
              </a:rPr>
              <a:t>9/17/23</a:t>
            </a:fld>
            <a:endParaRPr lang="en-US">
              <a:latin typeface="Arial"/>
            </a:endParaRPr>
          </a:p>
        </p:txBody>
      </p:sp>
      <p:sp>
        <p:nvSpPr>
          <p:cNvPr id="4" name="Slide Image Placeholder 3"/>
          <p:cNvSpPr>
            <a:spLocks noGrp="1" noRot="1" noChangeAspect="1"/>
          </p:cNvSpPr>
          <p:nvPr>
            <p:ph type="sldImg" idx="2"/>
          </p:nvPr>
        </p:nvSpPr>
        <p:spPr>
          <a:xfrm>
            <a:off x="730250" y="1171575"/>
            <a:ext cx="5616575" cy="3159125"/>
          </a:xfrm>
          <a:prstGeom prst="rect">
            <a:avLst/>
          </a:prstGeom>
          <a:noFill/>
          <a:ln w="12700">
            <a:solidFill>
              <a:prstClr val="black"/>
            </a:solidFill>
          </a:ln>
        </p:spPr>
        <p:txBody>
          <a:bodyPr vert="horz" lIns="91312" tIns="45656" rIns="91312" bIns="45656" rtlCol="0" anchor="ctr"/>
          <a:lstStyle/>
          <a:p>
            <a:endParaRPr lang="en-US">
              <a:latin typeface="Arial"/>
            </a:endParaRPr>
          </a:p>
        </p:txBody>
      </p:sp>
      <p:sp>
        <p:nvSpPr>
          <p:cNvPr id="5" name="Notes Placeholder 4"/>
          <p:cNvSpPr>
            <a:spLocks noGrp="1"/>
          </p:cNvSpPr>
          <p:nvPr>
            <p:ph type="body" sz="quarter" idx="3"/>
          </p:nvPr>
        </p:nvSpPr>
        <p:spPr>
          <a:xfrm>
            <a:off x="707708" y="4505981"/>
            <a:ext cx="5661660" cy="3686710"/>
          </a:xfrm>
          <a:prstGeom prst="rect">
            <a:avLst/>
          </a:prstGeom>
        </p:spPr>
        <p:txBody>
          <a:bodyPr vert="horz" lIns="91312" tIns="45656" rIns="91312" bIns="4565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8893297"/>
            <a:ext cx="3066732" cy="469779"/>
          </a:xfrm>
          <a:prstGeom prst="rect">
            <a:avLst/>
          </a:prstGeom>
        </p:spPr>
        <p:txBody>
          <a:bodyPr vert="horz" lIns="91312" tIns="45656" rIns="91312" bIns="45656" rtlCol="0" anchor="b"/>
          <a:lstStyle>
            <a:lvl1pPr algn="l">
              <a:defRPr sz="1200"/>
            </a:lvl1pPr>
          </a:lstStyle>
          <a:p>
            <a:endParaRPr lang="en-US">
              <a:latin typeface="Arial"/>
            </a:endParaRPr>
          </a:p>
        </p:txBody>
      </p:sp>
      <p:sp>
        <p:nvSpPr>
          <p:cNvPr id="7" name="Slide Number Placeholder 6"/>
          <p:cNvSpPr>
            <a:spLocks noGrp="1"/>
          </p:cNvSpPr>
          <p:nvPr>
            <p:ph type="sldNum" sz="quarter" idx="5"/>
          </p:nvPr>
        </p:nvSpPr>
        <p:spPr>
          <a:xfrm>
            <a:off x="4008706" y="8893297"/>
            <a:ext cx="3066732" cy="469779"/>
          </a:xfrm>
          <a:prstGeom prst="rect">
            <a:avLst/>
          </a:prstGeom>
        </p:spPr>
        <p:txBody>
          <a:bodyPr vert="horz" lIns="91312" tIns="45656" rIns="91312" bIns="45656" rtlCol="0" anchor="b"/>
          <a:lstStyle>
            <a:lvl1pPr algn="r">
              <a:defRPr sz="1200"/>
            </a:lvl1pPr>
          </a:lstStyle>
          <a:p>
            <a:fld id="{82C044D4-6899-4CBD-AA4B-C846AECF37B1}" type="slidenum">
              <a:rPr lang="en-US" smtClean="0">
                <a:latin typeface="Arial"/>
              </a:rPr>
              <a:t>‹#›</a:t>
            </a:fld>
            <a:endParaRPr lang="en-US">
              <a:latin typeface="Arial"/>
            </a:endParaRPr>
          </a:p>
        </p:txBody>
      </p:sp>
    </p:spTree>
    <p:extLst>
      <p:ext uri="{BB962C8B-B14F-4D97-AF65-F5344CB8AC3E}">
        <p14:creationId xmlns:p14="http://schemas.microsoft.com/office/powerpoint/2010/main" val="3995228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a:ea typeface="+mn-ea"/>
        <a:cs typeface="+mn-cs"/>
        <a:sym typeface="Arial"/>
      </a:defRPr>
    </a:lvl1pPr>
    <a:lvl2pPr marL="457200" algn="l" defTabSz="914400" rtl="0" eaLnBrk="1" latinLnBrk="0" hangingPunct="1">
      <a:defRPr sz="1200" kern="1200">
        <a:solidFill>
          <a:schemeClr val="tx1"/>
        </a:solidFill>
        <a:latin typeface="Arial"/>
        <a:ea typeface="+mn-ea"/>
        <a:cs typeface="+mn-cs"/>
        <a:sym typeface="Arial"/>
      </a:defRPr>
    </a:lvl2pPr>
    <a:lvl3pPr marL="914400" algn="l" defTabSz="914400" rtl="0" eaLnBrk="1" latinLnBrk="0" hangingPunct="1">
      <a:defRPr sz="1200" kern="1200">
        <a:solidFill>
          <a:schemeClr val="tx1"/>
        </a:solidFill>
        <a:latin typeface="Arial"/>
        <a:ea typeface="+mn-ea"/>
        <a:cs typeface="+mn-cs"/>
        <a:sym typeface="Arial"/>
      </a:defRPr>
    </a:lvl3pPr>
    <a:lvl4pPr marL="1371600" algn="l" defTabSz="914400" rtl="0" eaLnBrk="1" latinLnBrk="0" hangingPunct="1">
      <a:defRPr sz="1200" kern="1200">
        <a:solidFill>
          <a:schemeClr val="tx1"/>
        </a:solidFill>
        <a:latin typeface="Arial"/>
        <a:ea typeface="+mn-ea"/>
        <a:cs typeface="+mn-cs"/>
        <a:sym typeface="Arial"/>
      </a:defRPr>
    </a:lvl4pPr>
    <a:lvl5pPr marL="1828800" algn="l" defTabSz="914400" rtl="0" eaLnBrk="1" latinLnBrk="0" hangingPunct="1">
      <a:defRPr sz="1200" kern="1200">
        <a:solidFill>
          <a:schemeClr val="tx1"/>
        </a:solidFill>
        <a:latin typeface="Arial"/>
        <a:ea typeface="+mn-ea"/>
        <a:cs typeface="+mn-cs"/>
        <a:sym typeface="Arial"/>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C044D4-6899-4CBD-AA4B-C846AECF37B1}" type="slidenum">
              <a:rPr lang="en-US" smtClean="0">
                <a:latin typeface="Arial"/>
              </a:rPr>
              <a:t>1</a:t>
            </a:fld>
            <a:endParaRPr lang="en-US">
              <a:latin typeface="Arial"/>
            </a:endParaRPr>
          </a:p>
        </p:txBody>
      </p:sp>
    </p:spTree>
    <p:extLst>
      <p:ext uri="{BB962C8B-B14F-4D97-AF65-F5344CB8AC3E}">
        <p14:creationId xmlns:p14="http://schemas.microsoft.com/office/powerpoint/2010/main" val="3126894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Operating Income Ratio = Operating Income / Net Sales</a:t>
            </a:r>
          </a:p>
          <a:p>
            <a:r>
              <a:rPr lang="en-US" dirty="0"/>
              <a:t>Shareholder Equity Ratio = Shareholders equity / total assets</a:t>
            </a:r>
          </a:p>
          <a:p>
            <a:r>
              <a:rPr lang="en-US" dirty="0"/>
              <a:t>Current ratio= current assets / current liabilities</a:t>
            </a:r>
          </a:p>
        </p:txBody>
      </p:sp>
      <p:sp>
        <p:nvSpPr>
          <p:cNvPr id="4" name="Slide Number Placeholder 3"/>
          <p:cNvSpPr>
            <a:spLocks noGrp="1"/>
          </p:cNvSpPr>
          <p:nvPr>
            <p:ph type="sldNum" sz="quarter" idx="5"/>
          </p:nvPr>
        </p:nvSpPr>
        <p:spPr/>
        <p:txBody>
          <a:bodyPr/>
          <a:lstStyle/>
          <a:p>
            <a:fld id="{82C044D4-6899-4CBD-AA4B-C846AECF37B1}" type="slidenum">
              <a:rPr lang="en-US" smtClean="0">
                <a:latin typeface="Arial"/>
              </a:rPr>
              <a:t>2</a:t>
            </a:fld>
            <a:endParaRPr lang="en-US">
              <a:latin typeface="Arial"/>
            </a:endParaRPr>
          </a:p>
        </p:txBody>
      </p:sp>
    </p:spTree>
    <p:extLst>
      <p:ext uri="{BB962C8B-B14F-4D97-AF65-F5344CB8AC3E}">
        <p14:creationId xmlns:p14="http://schemas.microsoft.com/office/powerpoint/2010/main" val="3939418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2C044D4-6899-4CBD-AA4B-C846AECF37B1}" type="slidenum">
              <a:rPr lang="en-US" smtClean="0">
                <a:latin typeface="Arial"/>
              </a:rPr>
              <a:t>4</a:t>
            </a:fld>
            <a:endParaRPr lang="en-US">
              <a:latin typeface="Arial"/>
            </a:endParaRPr>
          </a:p>
        </p:txBody>
      </p:sp>
    </p:spTree>
    <p:extLst>
      <p:ext uri="{BB962C8B-B14F-4D97-AF65-F5344CB8AC3E}">
        <p14:creationId xmlns:p14="http://schemas.microsoft.com/office/powerpoint/2010/main" val="2562937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6A64DE2-54F8-4BDC-B6E2-09AD8DA37FB5}" type="slidenum">
              <a:rPr lang="en-GB" smtClean="0"/>
              <a:t>5</a:t>
            </a:fld>
            <a:endParaRPr lang="en-GB"/>
          </a:p>
        </p:txBody>
      </p:sp>
    </p:spTree>
    <p:extLst>
      <p:ext uri="{BB962C8B-B14F-4D97-AF65-F5344CB8AC3E}">
        <p14:creationId xmlns:p14="http://schemas.microsoft.com/office/powerpoint/2010/main" val="148435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FD355E-6667-4DDF-A428-D6145CB39205}" type="slidenum">
              <a:rPr lang="en-US" smtClean="0"/>
              <a:t>6</a:t>
            </a:fld>
            <a:endParaRPr lang="en-US"/>
          </a:p>
        </p:txBody>
      </p:sp>
    </p:spTree>
    <p:extLst>
      <p:ext uri="{BB962C8B-B14F-4D97-AF65-F5344CB8AC3E}">
        <p14:creationId xmlns:p14="http://schemas.microsoft.com/office/powerpoint/2010/main" val="481484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aiming for </a:t>
            </a:r>
            <a:r>
              <a:rPr lang="en-US" dirty="0" err="1"/>
              <a:t>autorouter</a:t>
            </a:r>
            <a:r>
              <a:rPr lang="en-US" dirty="0"/>
              <a:t> results, aiming for human-like results</a:t>
            </a:r>
          </a:p>
        </p:txBody>
      </p:sp>
      <p:sp>
        <p:nvSpPr>
          <p:cNvPr id="4" name="Slide Number Placeholder 3"/>
          <p:cNvSpPr>
            <a:spLocks noGrp="1"/>
          </p:cNvSpPr>
          <p:nvPr>
            <p:ph type="sldNum" sz="quarter" idx="5"/>
          </p:nvPr>
        </p:nvSpPr>
        <p:spPr/>
        <p:txBody>
          <a:bodyPr/>
          <a:lstStyle/>
          <a:p>
            <a:fld id="{82C044D4-6899-4CBD-AA4B-C846AECF37B1}" type="slidenum">
              <a:rPr lang="en-US" smtClean="0">
                <a:latin typeface="Arial"/>
              </a:rPr>
              <a:t>8</a:t>
            </a:fld>
            <a:endParaRPr lang="en-US">
              <a:latin typeface="Arial"/>
            </a:endParaRPr>
          </a:p>
        </p:txBody>
      </p:sp>
    </p:spTree>
    <p:extLst>
      <p:ext uri="{BB962C8B-B14F-4D97-AF65-F5344CB8AC3E}">
        <p14:creationId xmlns:p14="http://schemas.microsoft.com/office/powerpoint/2010/main" val="406465663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Master" Target="../slideMasters/slideMaster1.xml"/><Relationship Id="rId7" Type="http://schemas.openxmlformats.org/officeDocument/2006/relationships/image" Target="../media/image3.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oleObject" Target="../embeddings/oleObject4.bin"/><Relationship Id="rId5" Type="http://schemas.openxmlformats.org/officeDocument/2006/relationships/image" Target="../media/image1.emf"/><Relationship Id="rId4" Type="http://schemas.openxmlformats.org/officeDocument/2006/relationships/oleObject" Target="../embeddings/oleObject3.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oleObject" Target="../embeddings/oleObject6.bin"/><Relationship Id="rId5" Type="http://schemas.openxmlformats.org/officeDocument/2006/relationships/image" Target="../media/image1.emf"/><Relationship Id="rId4" Type="http://schemas.openxmlformats.org/officeDocument/2006/relationships/oleObject" Target="../embeddings/oleObject5.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oleObject" Target="../embeddings/oleObject8.bin"/><Relationship Id="rId5" Type="http://schemas.openxmlformats.org/officeDocument/2006/relationships/image" Target="../media/image1.emf"/><Relationship Id="rId4" Type="http://schemas.openxmlformats.org/officeDocument/2006/relationships/oleObject" Target="../embeddings/oleObject7.bin"/></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oleObject" Target="../embeddings/oleObject10.bin"/><Relationship Id="rId5" Type="http://schemas.openxmlformats.org/officeDocument/2006/relationships/image" Target="../media/image1.emf"/><Relationship Id="rId4" Type="http://schemas.openxmlformats.org/officeDocument/2006/relationships/oleObject" Target="../embeddings/oleObject9.bin"/></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oleObject" Target="../embeddings/oleObject12.bin"/><Relationship Id="rId5" Type="http://schemas.openxmlformats.org/officeDocument/2006/relationships/image" Target="../media/image1.emf"/><Relationship Id="rId4" Type="http://schemas.openxmlformats.org/officeDocument/2006/relationships/oleObject" Target="../embeddings/oleObject11.bin"/></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1.emf"/><Relationship Id="rId5" Type="http://schemas.openxmlformats.org/officeDocument/2006/relationships/oleObject" Target="../embeddings/oleObject13.bin"/><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p:custDataLst>
              <p:tags r:id="rId1"/>
            </p:custDataLst>
            <p:extLst>
              <p:ext uri="{D42A27DB-BD31-4B8C-83A1-F6EECF244321}">
                <p14:modId xmlns:p14="http://schemas.microsoft.com/office/powerpoint/2010/main" val="4165150088"/>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4" imgW="270" imgH="270" progId="TCLayout.ActiveDocument.1">
                  <p:embed/>
                </p:oleObj>
              </mc:Choice>
              <mc:Fallback>
                <p:oleObj name="think-cell Folie" r:id="rId4" imgW="270" imgH="270" progId="TCLayout.ActiveDocument.1">
                  <p:embed/>
                  <p:pic>
                    <p:nvPicPr>
                      <p:cNvPr id="4" name="Objekt 3"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le 2"/>
          <p:cNvSpPr>
            <a:spLocks noGrp="1" noChangeArrowheads="1"/>
          </p:cNvSpPr>
          <p:nvPr>
            <p:ph type="ctrTitle" hasCustomPrompt="1"/>
          </p:nvPr>
        </p:nvSpPr>
        <p:spPr>
          <a:xfrm>
            <a:off x="334964" y="1844824"/>
            <a:ext cx="9697006" cy="1866937"/>
          </a:xfrm>
          <a:prstGeom prst="rect">
            <a:avLst/>
          </a:prstGeom>
        </p:spPr>
        <p:txBody>
          <a:bodyPr lIns="0" anchor="b">
            <a:normAutofit/>
          </a:bodyPr>
          <a:lstStyle>
            <a:lvl1pPr algn="l">
              <a:defRPr sz="3200" b="0">
                <a:solidFill>
                  <a:schemeClr val="bg1"/>
                </a:solidFill>
              </a:defRPr>
            </a:lvl1pPr>
          </a:lstStyle>
          <a:p>
            <a:br>
              <a:rPr lang="en-US" dirty="0"/>
            </a:br>
            <a:r>
              <a:rPr lang="en-US" dirty="0"/>
              <a:t>Click to edit Master title style</a:t>
            </a:r>
            <a:endParaRPr lang="en-US" noProof="0" dirty="0"/>
          </a:p>
        </p:txBody>
      </p:sp>
      <p:sp>
        <p:nvSpPr>
          <p:cNvPr id="3" name="Subtitle 3"/>
          <p:cNvSpPr>
            <a:spLocks noGrp="1" noChangeArrowheads="1"/>
          </p:cNvSpPr>
          <p:nvPr>
            <p:ph type="subTitle" idx="1" hasCustomPrompt="1"/>
          </p:nvPr>
        </p:nvSpPr>
        <p:spPr>
          <a:xfrm>
            <a:off x="334962" y="3789040"/>
            <a:ext cx="9697007" cy="1368152"/>
          </a:xfrm>
          <a:prstGeom prst="rect">
            <a:avLst/>
          </a:prstGeom>
        </p:spPr>
        <p:txBody>
          <a:bodyPr lIns="0"/>
          <a:lstStyle>
            <a:lvl1pPr marL="0" indent="0">
              <a:buFont typeface="Times" pitchFamily="18" charset="0"/>
              <a:buNone/>
              <a:defRPr sz="1600" b="0">
                <a:solidFill>
                  <a:schemeClr val="bg1"/>
                </a:solidFill>
              </a:defRPr>
            </a:lvl1pPr>
          </a:lstStyle>
          <a:p>
            <a:r>
              <a:rPr lang="en-US" dirty="0"/>
              <a:t>Click to edit Master subtitle style</a:t>
            </a:r>
          </a:p>
        </p:txBody>
      </p:sp>
      <p:graphicFrame>
        <p:nvGraphicFramePr>
          <p:cNvPr id="7" name="Objekt 3" hidden="1"/>
          <p:cNvGraphicFramePr>
            <a:graphicFrameLocks noChangeAspect="1"/>
          </p:cNvGraphicFramePr>
          <p:nvPr userDrawn="1">
            <p:custDataLst>
              <p:tags r:id="rId2"/>
            </p:custDataLst>
            <p:extLst>
              <p:ext uri="{D42A27DB-BD31-4B8C-83A1-F6EECF244321}">
                <p14:modId xmlns:p14="http://schemas.microsoft.com/office/powerpoint/2010/main" val="169847897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6" imgW="270" imgH="270" progId="TCLayout.ActiveDocument.1">
                  <p:embed/>
                </p:oleObj>
              </mc:Choice>
              <mc:Fallback>
                <p:oleObj name="think-cell Folie" r:id="rId6" imgW="270" imgH="270" progId="TCLayout.ActiveDocument.1">
                  <p:embed/>
                  <p:pic>
                    <p:nvPicPr>
                      <p:cNvPr id="7" name="Objekt 3" hidden="1"/>
                      <p:cNvPicPr/>
                      <p:nvPr/>
                    </p:nvPicPr>
                    <p:blipFill>
                      <a:blip r:embed="rId5"/>
                      <a:stretch>
                        <a:fillRect/>
                      </a:stretch>
                    </p:blipFill>
                    <p:spPr>
                      <a:xfrm>
                        <a:off x="1588" y="1588"/>
                        <a:ext cx="1587" cy="1587"/>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12C38594-DCE5-4184-907C-E2690F131D0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355642" y="230294"/>
            <a:ext cx="2769748" cy="701670"/>
          </a:xfrm>
          <a:prstGeom prst="rect">
            <a:avLst/>
          </a:prstGeom>
        </p:spPr>
      </p:pic>
      <p:pic>
        <p:nvPicPr>
          <p:cNvPr id="11" name="Picture 10" descr="A picture containing helmet, hat&#10;&#10;Description automatically generated">
            <a:extLst>
              <a:ext uri="{FF2B5EF4-FFF2-40B4-BE49-F238E27FC236}">
                <a16:creationId xmlns:a16="http://schemas.microsoft.com/office/drawing/2014/main" id="{C6C556B3-6A0A-4F35-9A80-BF68246F04B1}"/>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175" y="836712"/>
            <a:ext cx="12188825" cy="6024335"/>
          </a:xfrm>
          <a:prstGeom prst="rect">
            <a:avLst/>
          </a:prstGeom>
        </p:spPr>
      </p:pic>
    </p:spTree>
    <p:extLst>
      <p:ext uri="{BB962C8B-B14F-4D97-AF65-F5344CB8AC3E}">
        <p14:creationId xmlns:p14="http://schemas.microsoft.com/office/powerpoint/2010/main" val="3903921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graphicFrame>
        <p:nvGraphicFramePr>
          <p:cNvPr id="5" name="Objekt 4" hidden="1"/>
          <p:cNvGraphicFramePr>
            <a:graphicFrameLocks noChangeAspect="1"/>
          </p:cNvGraphicFramePr>
          <p:nvPr>
            <p:custDataLst>
              <p:tags r:id="rId1"/>
            </p:custDataLst>
            <p:extLst>
              <p:ext uri="{D42A27DB-BD31-4B8C-83A1-F6EECF244321}">
                <p14:modId xmlns:p14="http://schemas.microsoft.com/office/powerpoint/2010/main" val="139975027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4" imgW="270" imgH="270" progId="TCLayout.ActiveDocument.1">
                  <p:embed/>
                </p:oleObj>
              </mc:Choice>
              <mc:Fallback>
                <p:oleObj name="think-cell Folie" r:id="rId4" imgW="270" imgH="270" progId="TCLayout.ActiveDocument.1">
                  <p:embed/>
                  <p:pic>
                    <p:nvPicPr>
                      <p:cNvPr id="5" name="Objekt 4"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0" name="Titel 19"/>
          <p:cNvSpPr>
            <a:spLocks noGrp="1"/>
          </p:cNvSpPr>
          <p:nvPr>
            <p:ph type="title"/>
          </p:nvPr>
        </p:nvSpPr>
        <p:spPr>
          <a:xfrm>
            <a:off x="2261704" y="133930"/>
            <a:ext cx="7668592" cy="630774"/>
          </a:xfrm>
          <a:prstGeom prst="rect">
            <a:avLst/>
          </a:prstGeom>
        </p:spPr>
        <p:txBody>
          <a:bodyPr anchor="ctr"/>
          <a:lstStyle>
            <a:lvl1pPr algn="ctr">
              <a:defRPr b="0"/>
            </a:lvl1pPr>
          </a:lstStyle>
          <a:p>
            <a:r>
              <a:rPr lang="en-US" dirty="0"/>
              <a:t>Click to edit Master title style</a:t>
            </a:r>
            <a:endParaRPr lang="de-DE" dirty="0"/>
          </a:p>
        </p:txBody>
      </p:sp>
      <p:sp>
        <p:nvSpPr>
          <p:cNvPr id="22" name="Textplatzhalter 21"/>
          <p:cNvSpPr>
            <a:spLocks noGrp="1"/>
          </p:cNvSpPr>
          <p:nvPr>
            <p:ph type="body" sz="quarter" idx="11"/>
          </p:nvPr>
        </p:nvSpPr>
        <p:spPr>
          <a:xfrm>
            <a:off x="334963" y="1484313"/>
            <a:ext cx="11525250" cy="4897437"/>
          </a:xfrm>
          <a:prstGeom prst="rect">
            <a:avLst/>
          </a:prstGeom>
        </p:spPr>
        <p:txBody>
          <a:bodyPr>
            <a:normAutofit/>
          </a:bodyPr>
          <a:lstStyle>
            <a:lvl1pPr>
              <a:defRPr sz="2200">
                <a:solidFill>
                  <a:schemeClr val="tx1"/>
                </a:solidFill>
              </a:defRPr>
            </a:lvl1pPr>
            <a:lvl2pPr>
              <a:defRPr sz="2000">
                <a:solidFill>
                  <a:schemeClr val="accent1"/>
                </a:solidFill>
              </a:defRPr>
            </a:lvl2pPr>
            <a:lvl3pPr marL="857250" indent="-171450">
              <a:defRPr lang="de-DE" sz="1800" kern="1200" smtClean="0">
                <a:solidFill>
                  <a:schemeClr val="tx1">
                    <a:lumMod val="65000"/>
                    <a:lumOff val="35000"/>
                  </a:schemeClr>
                </a:solidFill>
                <a:latin typeface="+mn-lt"/>
                <a:ea typeface="+mn-ea"/>
                <a:cs typeface="+mn-cs"/>
              </a:defRPr>
            </a:lvl3pPr>
            <a:lvl4pPr>
              <a:defRPr sz="1800">
                <a:solidFill>
                  <a:schemeClr val="tx1">
                    <a:lumMod val="65000"/>
                    <a:lumOff val="35000"/>
                  </a:schemeClr>
                </a:solidFill>
              </a:defRPr>
            </a:lvl4pPr>
            <a:lvl5pPr>
              <a:defRPr sz="1800">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graphicFrame>
        <p:nvGraphicFramePr>
          <p:cNvPr id="7" name="Objekt 4" hidden="1"/>
          <p:cNvGraphicFramePr>
            <a:graphicFrameLocks noChangeAspect="1"/>
          </p:cNvGraphicFramePr>
          <p:nvPr userDrawn="1">
            <p:custDataLst>
              <p:tags r:id="rId2"/>
            </p:custDataLst>
            <p:extLst>
              <p:ext uri="{D42A27DB-BD31-4B8C-83A1-F6EECF244321}">
                <p14:modId xmlns:p14="http://schemas.microsoft.com/office/powerpoint/2010/main" val="373985275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6" imgW="270" imgH="270" progId="TCLayout.ActiveDocument.1">
                  <p:embed/>
                </p:oleObj>
              </mc:Choice>
              <mc:Fallback>
                <p:oleObj name="think-cell Folie" r:id="rId6" imgW="270" imgH="270" progId="TCLayout.ActiveDocument.1">
                  <p:embed/>
                  <p:pic>
                    <p:nvPicPr>
                      <p:cNvPr id="7" name="Objekt 4" hidden="1"/>
                      <p:cNvPicPr/>
                      <p:nvPr/>
                    </p:nvPicPr>
                    <p:blipFill>
                      <a:blip r:embed="rId5"/>
                      <a:stretch>
                        <a:fillRect/>
                      </a:stretch>
                    </p:blipFill>
                    <p:spPr>
                      <a:xfrm>
                        <a:off x="1588" y="1588"/>
                        <a:ext cx="1587" cy="1587"/>
                      </a:xfrm>
                      <a:prstGeom prst="rect">
                        <a:avLst/>
                      </a:prstGeom>
                    </p:spPr>
                  </p:pic>
                </p:oleObj>
              </mc:Fallback>
            </mc:AlternateContent>
          </a:graphicData>
        </a:graphic>
      </p:graphicFrame>
    </p:spTree>
    <p:extLst>
      <p:ext uri="{BB962C8B-B14F-4D97-AF65-F5344CB8AC3E}">
        <p14:creationId xmlns:p14="http://schemas.microsoft.com/office/powerpoint/2010/main" val="4006599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935">
          <p15:clr>
            <a:srgbClr val="FBAE40"/>
          </p15:clr>
        </p15:guide>
        <p15:guide id="4" orient="horz" pos="392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7" name="Objekt 6" hidden="1"/>
          <p:cNvGraphicFramePr>
            <a:graphicFrameLocks noChangeAspect="1"/>
          </p:cNvGraphicFramePr>
          <p:nvPr>
            <p:custDataLst>
              <p:tags r:id="rId1"/>
            </p:custDataLst>
            <p:extLst>
              <p:ext uri="{D42A27DB-BD31-4B8C-83A1-F6EECF244321}">
                <p14:modId xmlns:p14="http://schemas.microsoft.com/office/powerpoint/2010/main" val="73721859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4" imgW="270" imgH="270" progId="TCLayout.ActiveDocument.1">
                  <p:embed/>
                </p:oleObj>
              </mc:Choice>
              <mc:Fallback>
                <p:oleObj name="think-cell Folie" r:id="rId4" imgW="270" imgH="270" progId="TCLayout.ActiveDocument.1">
                  <p:embed/>
                  <p:pic>
                    <p:nvPicPr>
                      <p:cNvPr id="7" name="Objekt 6"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Content Placeholder 2"/>
          <p:cNvSpPr>
            <a:spLocks noGrp="1"/>
          </p:cNvSpPr>
          <p:nvPr>
            <p:ph sz="half" idx="1" hasCustomPrompt="1"/>
          </p:nvPr>
        </p:nvSpPr>
        <p:spPr>
          <a:xfrm>
            <a:off x="334962" y="1484312"/>
            <a:ext cx="5689601" cy="4840287"/>
          </a:xfrm>
          <a:prstGeom prst="rect">
            <a:avLst/>
          </a:prstGeom>
        </p:spPr>
        <p:txBody>
          <a:bodyPr>
            <a:normAutofit/>
          </a:bodyPr>
          <a:lstStyle>
            <a:lvl1pPr>
              <a:defRPr sz="1800">
                <a:solidFill>
                  <a:schemeClr val="tx1"/>
                </a:solidFill>
              </a:defRPr>
            </a:lvl1pPr>
            <a:lvl2pPr>
              <a:defRPr sz="1600">
                <a:solidFill>
                  <a:schemeClr val="accent1"/>
                </a:solidFill>
              </a:defRPr>
            </a:lvl2pPr>
            <a:lvl3pPr marL="857250" indent="-171450">
              <a:buFont typeface="Arial" panose="020B0604020202020204" pitchFamily="34" charset="0"/>
              <a:buChar char="•"/>
              <a:defRPr sz="1600" baseline="0">
                <a:solidFill>
                  <a:schemeClr val="tx1">
                    <a:lumMod val="65000"/>
                    <a:lumOff val="35000"/>
                  </a:schemeClr>
                </a:solidFill>
              </a:defRPr>
            </a:lvl3pPr>
            <a:lvl4pPr>
              <a:buFont typeface="Arial" pitchFamily="34" charset="0"/>
              <a:buChar char="‒"/>
              <a:defRPr sz="1600">
                <a:solidFill>
                  <a:schemeClr val="tx1">
                    <a:lumMod val="65000"/>
                    <a:lumOff val="35000"/>
                  </a:schemeClr>
                </a:solidFill>
              </a:defRPr>
            </a:lvl4pPr>
            <a:lvl5pPr>
              <a:buFont typeface="Arial" pitchFamily="34" charset="0"/>
              <a:buChar char="‒"/>
              <a:defRPr sz="1600">
                <a:solidFill>
                  <a:schemeClr val="tx1">
                    <a:lumMod val="65000"/>
                    <a:lumOff val="35000"/>
                  </a:schemeClr>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half" idx="11" hasCustomPrompt="1"/>
          </p:nvPr>
        </p:nvSpPr>
        <p:spPr>
          <a:xfrm>
            <a:off x="6165850" y="1484312"/>
            <a:ext cx="5690791" cy="4840288"/>
          </a:xfrm>
          <a:prstGeom prst="rect">
            <a:avLst/>
          </a:prstGeom>
        </p:spPr>
        <p:txBody>
          <a:bodyPr>
            <a:normAutofit/>
          </a:bodyPr>
          <a:lstStyle>
            <a:lvl1pPr>
              <a:defRPr sz="1800">
                <a:solidFill>
                  <a:schemeClr val="tx1"/>
                </a:solidFill>
              </a:defRPr>
            </a:lvl1pPr>
            <a:lvl2pPr>
              <a:defRPr sz="1600">
                <a:solidFill>
                  <a:schemeClr val="accent1"/>
                </a:solidFill>
              </a:defRPr>
            </a:lvl2pPr>
            <a:lvl3pPr marL="857250" indent="-171450">
              <a:buFont typeface="Arial" panose="020B0604020202020204" pitchFamily="34" charset="0"/>
              <a:buChar char="•"/>
              <a:defRPr sz="1600" baseline="0">
                <a:solidFill>
                  <a:schemeClr val="tx1">
                    <a:lumMod val="65000"/>
                    <a:lumOff val="35000"/>
                  </a:schemeClr>
                </a:solidFill>
              </a:defRPr>
            </a:lvl3pPr>
            <a:lvl4pPr>
              <a:buFont typeface="Arial" pitchFamily="34" charset="0"/>
              <a:buChar char="‒"/>
              <a:defRPr sz="1600">
                <a:solidFill>
                  <a:schemeClr val="tx1">
                    <a:lumMod val="65000"/>
                    <a:lumOff val="35000"/>
                  </a:schemeClr>
                </a:solidFill>
              </a:defRPr>
            </a:lvl4pPr>
            <a:lvl5pPr>
              <a:buFont typeface="Arial" pitchFamily="34" charset="0"/>
              <a:buChar char="‒"/>
              <a:defRPr sz="1600">
                <a:solidFill>
                  <a:schemeClr val="tx1">
                    <a:lumMod val="65000"/>
                    <a:lumOff val="35000"/>
                  </a:schemeClr>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aphicFrame>
        <p:nvGraphicFramePr>
          <p:cNvPr id="8" name="Objekt 6" hidden="1"/>
          <p:cNvGraphicFramePr>
            <a:graphicFrameLocks noChangeAspect="1"/>
          </p:cNvGraphicFramePr>
          <p:nvPr userDrawn="1">
            <p:custDataLst>
              <p:tags r:id="rId2"/>
            </p:custDataLst>
            <p:extLst>
              <p:ext uri="{D42A27DB-BD31-4B8C-83A1-F6EECF244321}">
                <p14:modId xmlns:p14="http://schemas.microsoft.com/office/powerpoint/2010/main" val="9529396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6" imgW="270" imgH="270" progId="TCLayout.ActiveDocument.1">
                  <p:embed/>
                </p:oleObj>
              </mc:Choice>
              <mc:Fallback>
                <p:oleObj name="think-cell Folie" r:id="rId6" imgW="270" imgH="270" progId="TCLayout.ActiveDocument.1">
                  <p:embed/>
                  <p:pic>
                    <p:nvPicPr>
                      <p:cNvPr id="8" name="Objekt 6"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9" name="Titel 19">
            <a:extLst>
              <a:ext uri="{FF2B5EF4-FFF2-40B4-BE49-F238E27FC236}">
                <a16:creationId xmlns:a16="http://schemas.microsoft.com/office/drawing/2014/main" id="{9F08D04E-6469-4201-9797-501BB1AB3018}"/>
              </a:ext>
            </a:extLst>
          </p:cNvPr>
          <p:cNvSpPr>
            <a:spLocks noGrp="1"/>
          </p:cNvSpPr>
          <p:nvPr>
            <p:ph type="title"/>
          </p:nvPr>
        </p:nvSpPr>
        <p:spPr>
          <a:xfrm>
            <a:off x="2261704" y="133930"/>
            <a:ext cx="7668592" cy="1107352"/>
          </a:xfrm>
          <a:prstGeom prst="rect">
            <a:avLst/>
          </a:prstGeom>
        </p:spPr>
        <p:txBody>
          <a:bodyPr anchor="ctr"/>
          <a:lstStyle>
            <a:lvl1pPr algn="ctr">
              <a:defRPr b="0"/>
            </a:lvl1pPr>
          </a:lstStyle>
          <a:p>
            <a:r>
              <a:rPr lang="en-US" dirty="0"/>
              <a:t>Click to edit Master title style</a:t>
            </a:r>
            <a:endParaRPr lang="de-DE" dirty="0"/>
          </a:p>
        </p:txBody>
      </p:sp>
    </p:spTree>
    <p:extLst>
      <p:ext uri="{BB962C8B-B14F-4D97-AF65-F5344CB8AC3E}">
        <p14:creationId xmlns:p14="http://schemas.microsoft.com/office/powerpoint/2010/main" val="79339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5" name="Objekt 4" hidden="1"/>
          <p:cNvGraphicFramePr>
            <a:graphicFrameLocks noChangeAspect="1"/>
          </p:cNvGraphicFramePr>
          <p:nvPr>
            <p:custDataLst>
              <p:tags r:id="rId1"/>
            </p:custDataLst>
            <p:extLst>
              <p:ext uri="{D42A27DB-BD31-4B8C-83A1-F6EECF244321}">
                <p14:modId xmlns:p14="http://schemas.microsoft.com/office/powerpoint/2010/main" val="178954207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4" imgW="270" imgH="270" progId="TCLayout.ActiveDocument.1">
                  <p:embed/>
                </p:oleObj>
              </mc:Choice>
              <mc:Fallback>
                <p:oleObj name="think-cell Folie" r:id="rId4" imgW="270" imgH="270" progId="TCLayout.ActiveDocument.1">
                  <p:embed/>
                  <p:pic>
                    <p:nvPicPr>
                      <p:cNvPr id="5" name="Objekt 4" hidden="1"/>
                      <p:cNvPicPr/>
                      <p:nvPr/>
                    </p:nvPicPr>
                    <p:blipFill>
                      <a:blip r:embed="rId5"/>
                      <a:stretch>
                        <a:fillRect/>
                      </a:stretch>
                    </p:blipFill>
                    <p:spPr>
                      <a:xfrm>
                        <a:off x="1588" y="1588"/>
                        <a:ext cx="1587" cy="1587"/>
                      </a:xfrm>
                      <a:prstGeom prst="rect">
                        <a:avLst/>
                      </a:prstGeom>
                    </p:spPr>
                  </p:pic>
                </p:oleObj>
              </mc:Fallback>
            </mc:AlternateContent>
          </a:graphicData>
        </a:graphic>
      </p:graphicFrame>
      <p:graphicFrame>
        <p:nvGraphicFramePr>
          <p:cNvPr id="6" name="Objekt 4" hidden="1"/>
          <p:cNvGraphicFramePr>
            <a:graphicFrameLocks noChangeAspect="1"/>
          </p:cNvGraphicFramePr>
          <p:nvPr userDrawn="1">
            <p:custDataLst>
              <p:tags r:id="rId2"/>
            </p:custDataLst>
            <p:extLst>
              <p:ext uri="{D42A27DB-BD31-4B8C-83A1-F6EECF244321}">
                <p14:modId xmlns:p14="http://schemas.microsoft.com/office/powerpoint/2010/main" val="327442171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6" imgW="270" imgH="270" progId="TCLayout.ActiveDocument.1">
                  <p:embed/>
                </p:oleObj>
              </mc:Choice>
              <mc:Fallback>
                <p:oleObj name="think-cell Folie" r:id="rId6" imgW="270" imgH="270" progId="TCLayout.ActiveDocument.1">
                  <p:embed/>
                  <p:pic>
                    <p:nvPicPr>
                      <p:cNvPr id="6" name="Objekt 4"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7" name="Titel 19">
            <a:extLst>
              <a:ext uri="{FF2B5EF4-FFF2-40B4-BE49-F238E27FC236}">
                <a16:creationId xmlns:a16="http://schemas.microsoft.com/office/drawing/2014/main" id="{52A1893B-73F6-40ED-AAE1-132D30B6D36D}"/>
              </a:ext>
            </a:extLst>
          </p:cNvPr>
          <p:cNvSpPr>
            <a:spLocks noGrp="1"/>
          </p:cNvSpPr>
          <p:nvPr>
            <p:ph type="title"/>
          </p:nvPr>
        </p:nvSpPr>
        <p:spPr>
          <a:xfrm>
            <a:off x="2261704" y="133930"/>
            <a:ext cx="7668592" cy="1107352"/>
          </a:xfrm>
          <a:prstGeom prst="rect">
            <a:avLst/>
          </a:prstGeom>
        </p:spPr>
        <p:txBody>
          <a:bodyPr anchor="ctr"/>
          <a:lstStyle>
            <a:lvl1pPr algn="ctr">
              <a:defRPr b="0"/>
            </a:lvl1pPr>
          </a:lstStyle>
          <a:p>
            <a:r>
              <a:rPr lang="en-US" dirty="0"/>
              <a:t>Click to edit Master title style</a:t>
            </a:r>
            <a:endParaRPr lang="de-DE" dirty="0"/>
          </a:p>
        </p:txBody>
      </p:sp>
    </p:spTree>
    <p:extLst>
      <p:ext uri="{BB962C8B-B14F-4D97-AF65-F5344CB8AC3E}">
        <p14:creationId xmlns:p14="http://schemas.microsoft.com/office/powerpoint/2010/main" val="2218000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graphicFrame>
        <p:nvGraphicFramePr>
          <p:cNvPr id="5" name="Objekt 4" hidden="1"/>
          <p:cNvGraphicFramePr>
            <a:graphicFrameLocks noChangeAspect="1"/>
          </p:cNvGraphicFramePr>
          <p:nvPr>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4" imgW="270" imgH="270" progId="TCLayout.ActiveDocument.1">
                  <p:embed/>
                </p:oleObj>
              </mc:Choice>
              <mc:Fallback>
                <p:oleObj name="think-cell Folie" r:id="rId4" imgW="270" imgH="270" progId="TCLayout.ActiveDocument.1">
                  <p:embed/>
                  <p:pic>
                    <p:nvPicPr>
                      <p:cNvPr id="5" name="Objekt 4" hidden="1"/>
                      <p:cNvPicPr/>
                      <p:nvPr/>
                    </p:nvPicPr>
                    <p:blipFill>
                      <a:blip r:embed="rId5"/>
                      <a:stretch>
                        <a:fillRect/>
                      </a:stretch>
                    </p:blipFill>
                    <p:spPr>
                      <a:xfrm>
                        <a:off x="1588" y="1588"/>
                        <a:ext cx="1587" cy="1587"/>
                      </a:xfrm>
                      <a:prstGeom prst="rect">
                        <a:avLst/>
                      </a:prstGeom>
                    </p:spPr>
                  </p:pic>
                </p:oleObj>
              </mc:Fallback>
            </mc:AlternateContent>
          </a:graphicData>
        </a:graphic>
      </p:graphicFrame>
      <p:graphicFrame>
        <p:nvGraphicFramePr>
          <p:cNvPr id="4" name="Objekt 4" hidden="1"/>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6" imgW="270" imgH="270" progId="TCLayout.ActiveDocument.1">
                  <p:embed/>
                </p:oleObj>
              </mc:Choice>
              <mc:Fallback>
                <p:oleObj name="think-cell Folie" r:id="rId6" imgW="270" imgH="270" progId="TCLayout.ActiveDocument.1">
                  <p:embed/>
                  <p:pic>
                    <p:nvPicPr>
                      <p:cNvPr id="4" name="Objekt 4" hidden="1"/>
                      <p:cNvPicPr/>
                      <p:nvPr/>
                    </p:nvPicPr>
                    <p:blipFill>
                      <a:blip r:embed="rId5"/>
                      <a:stretch>
                        <a:fillRect/>
                      </a:stretch>
                    </p:blipFill>
                    <p:spPr>
                      <a:xfrm>
                        <a:off x="1588" y="1588"/>
                        <a:ext cx="1587" cy="1587"/>
                      </a:xfrm>
                      <a:prstGeom prst="rect">
                        <a:avLst/>
                      </a:prstGeom>
                    </p:spPr>
                  </p:pic>
                </p:oleObj>
              </mc:Fallback>
            </mc:AlternateContent>
          </a:graphicData>
        </a:graphic>
      </p:graphicFrame>
    </p:spTree>
    <p:extLst>
      <p:ext uri="{BB962C8B-B14F-4D97-AF65-F5344CB8AC3E}">
        <p14:creationId xmlns:p14="http://schemas.microsoft.com/office/powerpoint/2010/main" val="16453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D07843-F623-4B51-92BF-6481FAA9C94D}"/>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b="11111"/>
          <a:stretch/>
        </p:blipFill>
        <p:spPr>
          <a:xfrm>
            <a:off x="3175" y="3175"/>
            <a:ext cx="12195040" cy="6840537"/>
          </a:xfrm>
          <a:prstGeom prst="rect">
            <a:avLst/>
          </a:prstGeom>
        </p:spPr>
      </p:pic>
      <p:graphicFrame>
        <p:nvGraphicFramePr>
          <p:cNvPr id="4" name="Objekt 3" hidden="1"/>
          <p:cNvGraphicFramePr>
            <a:graphicFrameLocks noChangeAspect="1"/>
          </p:cNvGraphicFramePr>
          <p:nvPr>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5" imgW="270" imgH="270" progId="TCLayout.ActiveDocument.1">
                  <p:embed/>
                </p:oleObj>
              </mc:Choice>
              <mc:Fallback>
                <p:oleObj name="think-cell Folie" r:id="rId5" imgW="270" imgH="270" progId="TCLayout.ActiveDocument.1">
                  <p:embed/>
                  <p:pic>
                    <p:nvPicPr>
                      <p:cNvPr id="4" name="Objekt 3" hidden="1"/>
                      <p:cNvPicPr/>
                      <p:nvPr/>
                    </p:nvPicPr>
                    <p:blipFill>
                      <a:blip r:embed="rId6"/>
                      <a:stretch>
                        <a:fillRect/>
                      </a:stretch>
                    </p:blipFill>
                    <p:spPr>
                      <a:xfrm>
                        <a:off x="1588" y="1588"/>
                        <a:ext cx="1587" cy="1587"/>
                      </a:xfrm>
                      <a:prstGeom prst="rect">
                        <a:avLst/>
                      </a:prstGeom>
                    </p:spPr>
                  </p:pic>
                </p:oleObj>
              </mc:Fallback>
            </mc:AlternateContent>
          </a:graphicData>
        </a:graphic>
      </p:graphicFrame>
      <p:pic>
        <p:nvPicPr>
          <p:cNvPr id="2" name="Picture 1"/>
          <p:cNvPicPr>
            <a:picLocks noChangeAspect="1"/>
          </p:cNvPicPr>
          <p:nvPr/>
        </p:nvPicPr>
        <p:blipFill rotWithShape="1">
          <a:blip r:embed="rId7"/>
          <a:srcRect b="28350"/>
          <a:stretch/>
        </p:blipFill>
        <p:spPr>
          <a:xfrm>
            <a:off x="767408" y="5122213"/>
            <a:ext cx="4333167" cy="745187"/>
          </a:xfrm>
          <a:prstGeom prst="rect">
            <a:avLst/>
          </a:prstGeom>
        </p:spPr>
      </p:pic>
    </p:spTree>
    <p:extLst>
      <p:ext uri="{BB962C8B-B14F-4D97-AF65-F5344CB8AC3E}">
        <p14:creationId xmlns:p14="http://schemas.microsoft.com/office/powerpoint/2010/main" val="273995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cSld name="3_Custom Layou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AA4F5E43-BB1E-4BEE-8647-A847399B89BD}" type="slidenum">
              <a:rPr lang="en-US" smtClean="0"/>
              <a:t>‹#›</a:t>
            </a:fld>
            <a:endParaRPr lang="en-US"/>
          </a:p>
        </p:txBody>
      </p:sp>
      <p:sp>
        <p:nvSpPr>
          <p:cNvPr id="13" name="Picture Placeholder 12"/>
          <p:cNvSpPr>
            <a:spLocks noGrp="1"/>
          </p:cNvSpPr>
          <p:nvPr>
            <p:ph type="pic" sz="quarter" idx="13"/>
          </p:nvPr>
        </p:nvSpPr>
        <p:spPr>
          <a:xfrm>
            <a:off x="-25401" y="0"/>
            <a:ext cx="12217399" cy="6858000"/>
          </a:xfrm>
          <a:custGeom>
            <a:avLst/>
            <a:gdLst>
              <a:gd name="connsiteX0" fmla="*/ 5946954 w 9172574"/>
              <a:gd name="connsiteY0" fmla="*/ 0 h 6858000"/>
              <a:gd name="connsiteX1" fmla="*/ 9172574 w 9172574"/>
              <a:gd name="connsiteY1" fmla="*/ 0 h 6858000"/>
              <a:gd name="connsiteX2" fmla="*/ 9172574 w 9172574"/>
              <a:gd name="connsiteY2" fmla="*/ 6858000 h 6858000"/>
              <a:gd name="connsiteX3" fmla="*/ 9525 w 9172574"/>
              <a:gd name="connsiteY3" fmla="*/ 6858000 h 6858000"/>
              <a:gd name="connsiteX4" fmla="*/ 0 w 9172574"/>
              <a:gd name="connsiteY4" fmla="*/ 5809646 h 6858000"/>
              <a:gd name="connsiteX5" fmla="*/ 0 w 9172574"/>
              <a:gd name="connsiteY5" fmla="*/ 580064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72574" h="6858000">
                <a:moveTo>
                  <a:pt x="5946954" y="0"/>
                </a:moveTo>
                <a:lnTo>
                  <a:pt x="9172574" y="0"/>
                </a:lnTo>
                <a:lnTo>
                  <a:pt x="9172574" y="6858000"/>
                </a:lnTo>
                <a:lnTo>
                  <a:pt x="9525" y="6858000"/>
                </a:lnTo>
                <a:lnTo>
                  <a:pt x="0" y="5809646"/>
                </a:lnTo>
                <a:lnTo>
                  <a:pt x="0" y="5800646"/>
                </a:lnTo>
                <a:close/>
              </a:path>
            </a:pathLst>
          </a:custGeom>
        </p:spPr>
        <p:txBody>
          <a:bodyPr wrap="square">
            <a:noAutofit/>
          </a:bodyPr>
          <a:lstStyle/>
          <a:p>
            <a:r>
              <a:rPr lang="en-US"/>
              <a:t>Click icon to add picture</a:t>
            </a:r>
          </a:p>
        </p:txBody>
      </p:sp>
    </p:spTree>
    <p:extLst>
      <p:ext uri="{BB962C8B-B14F-4D97-AF65-F5344CB8AC3E}">
        <p14:creationId xmlns:p14="http://schemas.microsoft.com/office/powerpoint/2010/main" val="3845376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oleObject" Target="../embeddings/oleObject2.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oleObject" Target="../embeddings/oleObject1.bin"/><Relationship Id="rId5" Type="http://schemas.openxmlformats.org/officeDocument/2006/relationships/slideLayout" Target="../slideLayouts/slideLayout5.xml"/><Relationship Id="rId10"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tags" Target="../tags/tag2.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2D0843C8-5FCC-4543-8A05-818E0C059626}"/>
              </a:ext>
            </a:extLst>
          </p:cNvPr>
          <p:cNvCxnSpPr>
            <a:cxnSpLocks/>
          </p:cNvCxnSpPr>
          <p:nvPr userDrawn="1"/>
        </p:nvCxnSpPr>
        <p:spPr>
          <a:xfrm>
            <a:off x="1559496" y="6604564"/>
            <a:ext cx="10297540" cy="0"/>
          </a:xfrm>
          <a:prstGeom prst="line">
            <a:avLst/>
          </a:prstGeom>
          <a:ln w="41275"/>
        </p:spPr>
        <p:style>
          <a:lnRef idx="1">
            <a:schemeClr val="accent1"/>
          </a:lnRef>
          <a:fillRef idx="0">
            <a:schemeClr val="accent1"/>
          </a:fillRef>
          <a:effectRef idx="0">
            <a:schemeClr val="accent1"/>
          </a:effectRef>
          <a:fontRef idx="minor">
            <a:schemeClr val="tx1"/>
          </a:fontRef>
        </p:style>
      </p:cxnSp>
      <p:graphicFrame>
        <p:nvGraphicFramePr>
          <p:cNvPr id="3" name="Objekt 2" hidden="1"/>
          <p:cNvGraphicFramePr>
            <a:graphicFrameLocks noChangeAspect="1"/>
          </p:cNvGraphicFramePr>
          <p:nvPr>
            <p:custDataLst>
              <p:tags r:id="rId9"/>
            </p:custDataLst>
            <p:extLst>
              <p:ext uri="{D42A27DB-BD31-4B8C-83A1-F6EECF244321}">
                <p14:modId xmlns:p14="http://schemas.microsoft.com/office/powerpoint/2010/main" val="317572703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11" imgW="270" imgH="270" progId="TCLayout.ActiveDocument.1">
                  <p:embed/>
                </p:oleObj>
              </mc:Choice>
              <mc:Fallback>
                <p:oleObj name="think-cell Folie" r:id="rId11" imgW="270" imgH="270" progId="TCLayout.ActiveDocument.1">
                  <p:embed/>
                  <p:pic>
                    <p:nvPicPr>
                      <p:cNvPr id="3" name="Objekt 2" hidden="1"/>
                      <p:cNvPicPr/>
                      <p:nvPr/>
                    </p:nvPicPr>
                    <p:blipFill>
                      <a:blip r:embed="rId12"/>
                      <a:stretch>
                        <a:fillRect/>
                      </a:stretch>
                    </p:blipFill>
                    <p:spPr>
                      <a:xfrm>
                        <a:off x="1588" y="1588"/>
                        <a:ext cx="1587" cy="1587"/>
                      </a:xfrm>
                      <a:prstGeom prst="rect">
                        <a:avLst/>
                      </a:prstGeom>
                    </p:spPr>
                  </p:pic>
                </p:oleObj>
              </mc:Fallback>
            </mc:AlternateContent>
          </a:graphicData>
        </a:graphic>
      </p:graphicFrame>
      <p:sp>
        <p:nvSpPr>
          <p:cNvPr id="7" name="TextBox 6"/>
          <p:cNvSpPr txBox="1"/>
          <p:nvPr/>
        </p:nvSpPr>
        <p:spPr>
          <a:xfrm>
            <a:off x="1809951" y="3577659"/>
            <a:ext cx="1428596" cy="1338828"/>
          </a:xfrm>
          <a:prstGeom prst="rect">
            <a:avLst/>
          </a:prstGeom>
          <a:noFill/>
        </p:spPr>
        <p:txBody>
          <a:bodyPr wrap="none" rtlCol="0">
            <a:spAutoFit/>
          </a:bodyPr>
          <a:lstStyle/>
          <a:p>
            <a:pPr algn="ctr">
              <a:lnSpc>
                <a:spcPct val="150000"/>
              </a:lnSpc>
            </a:pPr>
            <a:r>
              <a:rPr lang="de-DE" sz="1800" dirty="0">
                <a:solidFill>
                  <a:schemeClr val="bg1"/>
                </a:solidFill>
              </a:rPr>
              <a:t>NETWORK.</a:t>
            </a:r>
          </a:p>
          <a:p>
            <a:pPr algn="ctr">
              <a:lnSpc>
                <a:spcPct val="150000"/>
              </a:lnSpc>
            </a:pPr>
            <a:r>
              <a:rPr lang="de-DE" sz="1800" dirty="0">
                <a:solidFill>
                  <a:schemeClr val="bg1"/>
                </a:solidFill>
              </a:rPr>
              <a:t>LEARN.</a:t>
            </a:r>
          </a:p>
          <a:p>
            <a:pPr algn="ctr">
              <a:lnSpc>
                <a:spcPct val="150000"/>
              </a:lnSpc>
            </a:pPr>
            <a:r>
              <a:rPr lang="de-DE" sz="1800" dirty="0">
                <a:solidFill>
                  <a:schemeClr val="bg1"/>
                </a:solidFill>
              </a:rPr>
              <a:t>INNOVATE.</a:t>
            </a:r>
          </a:p>
        </p:txBody>
      </p:sp>
      <p:sp>
        <p:nvSpPr>
          <p:cNvPr id="12" name="Text Box 6"/>
          <p:cNvSpPr txBox="1">
            <a:spLocks noChangeArrowheads="1"/>
          </p:cNvSpPr>
          <p:nvPr/>
        </p:nvSpPr>
        <p:spPr bwMode="auto">
          <a:xfrm>
            <a:off x="9984432" y="6604565"/>
            <a:ext cx="1872604" cy="246221"/>
          </a:xfrm>
          <a:prstGeom prst="rect">
            <a:avLst/>
          </a:prstGeom>
          <a:noFill/>
          <a:ln w="9525">
            <a:noFill/>
            <a:miter lim="800000"/>
            <a:headEnd/>
            <a:tailEnd/>
          </a:ln>
          <a:effectLst/>
        </p:spPr>
        <p:txBody>
          <a:bodyPr wrap="square" anchor="ctr">
            <a:spAutoFit/>
          </a:bodyPr>
          <a:lstStyle/>
          <a:p>
            <a:pPr algn="r">
              <a:spcBef>
                <a:spcPct val="50000"/>
              </a:spcBef>
              <a:defRPr/>
            </a:pPr>
            <a:r>
              <a:rPr lang="en-US" sz="1000" dirty="0">
                <a:solidFill>
                  <a:schemeClr val="bg1"/>
                </a:solidFill>
                <a:latin typeface="+mn-lt"/>
                <a:cs typeface="Times New Roman" pitchFamily="18" charset="0"/>
              </a:rPr>
              <a:t>© Zuken 2016</a:t>
            </a:r>
            <a:endParaRPr lang="en-US" sz="1000" dirty="0">
              <a:solidFill>
                <a:schemeClr val="bg1"/>
              </a:solidFill>
              <a:latin typeface="+mn-lt"/>
            </a:endParaRPr>
          </a:p>
        </p:txBody>
      </p:sp>
      <p:graphicFrame>
        <p:nvGraphicFramePr>
          <p:cNvPr id="14" name="Objekt 2" hidden="1"/>
          <p:cNvGraphicFramePr>
            <a:graphicFrameLocks noChangeAspect="1"/>
          </p:cNvGraphicFramePr>
          <p:nvPr>
            <p:custDataLst>
              <p:tags r:id="rId10"/>
            </p:custDataLst>
            <p:extLst>
              <p:ext uri="{D42A27DB-BD31-4B8C-83A1-F6EECF244321}">
                <p14:modId xmlns:p14="http://schemas.microsoft.com/office/powerpoint/2010/main" val="146529316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13" imgW="270" imgH="270" progId="TCLayout.ActiveDocument.1">
                  <p:embed/>
                </p:oleObj>
              </mc:Choice>
              <mc:Fallback>
                <p:oleObj name="think-cell Folie" r:id="rId13" imgW="270" imgH="270" progId="TCLayout.ActiveDocument.1">
                  <p:embed/>
                  <p:pic>
                    <p:nvPicPr>
                      <p:cNvPr id="14" name="Objekt 2" hidden="1"/>
                      <p:cNvPicPr/>
                      <p:nvPr/>
                    </p:nvPicPr>
                    <p:blipFill>
                      <a:blip r:embed="rId12"/>
                      <a:stretch>
                        <a:fillRect/>
                      </a:stretch>
                    </p:blipFill>
                    <p:spPr>
                      <a:xfrm>
                        <a:off x="1588" y="1588"/>
                        <a:ext cx="1587" cy="1587"/>
                      </a:xfrm>
                      <a:prstGeom prst="rect">
                        <a:avLst/>
                      </a:prstGeom>
                    </p:spPr>
                  </p:pic>
                </p:oleObj>
              </mc:Fallback>
            </mc:AlternateContent>
          </a:graphicData>
        </a:graphic>
      </p:graphicFrame>
      <p:sp>
        <p:nvSpPr>
          <p:cNvPr id="15" name="Text Box 6"/>
          <p:cNvSpPr txBox="1">
            <a:spLocks noChangeArrowheads="1"/>
          </p:cNvSpPr>
          <p:nvPr/>
        </p:nvSpPr>
        <p:spPr bwMode="auto">
          <a:xfrm>
            <a:off x="9984432" y="6604565"/>
            <a:ext cx="1872604" cy="246221"/>
          </a:xfrm>
          <a:prstGeom prst="rect">
            <a:avLst/>
          </a:prstGeom>
          <a:noFill/>
          <a:ln w="9525">
            <a:noFill/>
            <a:miter lim="800000"/>
            <a:headEnd/>
            <a:tailEnd/>
          </a:ln>
          <a:effectLst/>
        </p:spPr>
        <p:txBody>
          <a:bodyPr wrap="square" anchor="ctr">
            <a:spAutoFit/>
          </a:bodyPr>
          <a:lstStyle/>
          <a:p>
            <a:pPr algn="r">
              <a:spcBef>
                <a:spcPct val="50000"/>
              </a:spcBef>
              <a:defRPr/>
            </a:pPr>
            <a:r>
              <a:rPr lang="en-US" sz="1000" dirty="0">
                <a:solidFill>
                  <a:schemeClr val="bg1"/>
                </a:solidFill>
                <a:latin typeface="+mn-lt"/>
                <a:cs typeface="Times New Roman" pitchFamily="18" charset="0"/>
              </a:rPr>
              <a:t>©2018 Zuken</a:t>
            </a:r>
            <a:endParaRPr lang="en-US" sz="1000" dirty="0">
              <a:solidFill>
                <a:schemeClr val="bg1"/>
              </a:solidFill>
              <a:latin typeface="+mn-lt"/>
            </a:endParaRPr>
          </a:p>
        </p:txBody>
      </p:sp>
      <p:pic>
        <p:nvPicPr>
          <p:cNvPr id="17" name="Picture 16"/>
          <p:cNvPicPr>
            <a:picLocks noChangeAspect="1"/>
          </p:cNvPicPr>
          <p:nvPr/>
        </p:nvPicPr>
        <p:blipFill>
          <a:blip r:embed="rId14"/>
          <a:stretch>
            <a:fillRect/>
          </a:stretch>
        </p:blipFill>
        <p:spPr>
          <a:xfrm>
            <a:off x="263352" y="6522898"/>
            <a:ext cx="1152128" cy="163333"/>
          </a:xfrm>
          <a:prstGeom prst="rect">
            <a:avLst/>
          </a:prstGeom>
        </p:spPr>
      </p:pic>
      <p:sp>
        <p:nvSpPr>
          <p:cNvPr id="16" name="Text Box 6">
            <a:extLst>
              <a:ext uri="{FF2B5EF4-FFF2-40B4-BE49-F238E27FC236}">
                <a16:creationId xmlns:a16="http://schemas.microsoft.com/office/drawing/2014/main" id="{311D91CE-310D-4044-AA3B-F6B5DE7DE6C4}"/>
              </a:ext>
            </a:extLst>
          </p:cNvPr>
          <p:cNvSpPr txBox="1">
            <a:spLocks noChangeArrowheads="1"/>
          </p:cNvSpPr>
          <p:nvPr userDrawn="1"/>
        </p:nvSpPr>
        <p:spPr bwMode="auto">
          <a:xfrm>
            <a:off x="9984432" y="6604565"/>
            <a:ext cx="1872604" cy="246221"/>
          </a:xfrm>
          <a:prstGeom prst="rect">
            <a:avLst/>
          </a:prstGeom>
          <a:noFill/>
          <a:ln w="9525">
            <a:noFill/>
            <a:miter lim="800000"/>
            <a:headEnd/>
            <a:tailEnd/>
          </a:ln>
          <a:effectLst/>
        </p:spPr>
        <p:txBody>
          <a:bodyPr wrap="square" anchor="ctr">
            <a:spAutoFit/>
          </a:bodyPr>
          <a:lstStyle/>
          <a:p>
            <a:pPr algn="r">
              <a:spcBef>
                <a:spcPct val="50000"/>
              </a:spcBef>
              <a:defRPr/>
            </a:pPr>
            <a:r>
              <a:rPr lang="en-US" sz="1000" dirty="0">
                <a:solidFill>
                  <a:schemeClr val="bg1"/>
                </a:solidFill>
                <a:latin typeface="+mn-lt"/>
                <a:cs typeface="Times New Roman" pitchFamily="18" charset="0"/>
              </a:rPr>
              <a:t>© Zuken 2016</a:t>
            </a:r>
            <a:endParaRPr lang="en-US" sz="1000" dirty="0">
              <a:solidFill>
                <a:schemeClr val="bg1"/>
              </a:solidFill>
              <a:latin typeface="+mn-lt"/>
            </a:endParaRPr>
          </a:p>
        </p:txBody>
      </p:sp>
      <p:sp>
        <p:nvSpPr>
          <p:cNvPr id="20" name="Text Box 6">
            <a:extLst>
              <a:ext uri="{FF2B5EF4-FFF2-40B4-BE49-F238E27FC236}">
                <a16:creationId xmlns:a16="http://schemas.microsoft.com/office/drawing/2014/main" id="{A5420E50-4B05-4D09-A932-92FE6DBAA47E}"/>
              </a:ext>
            </a:extLst>
          </p:cNvPr>
          <p:cNvSpPr txBox="1">
            <a:spLocks noChangeArrowheads="1"/>
          </p:cNvSpPr>
          <p:nvPr userDrawn="1"/>
        </p:nvSpPr>
        <p:spPr bwMode="auto">
          <a:xfrm>
            <a:off x="9984432" y="6604565"/>
            <a:ext cx="1872604" cy="246221"/>
          </a:xfrm>
          <a:prstGeom prst="rect">
            <a:avLst/>
          </a:prstGeom>
          <a:noFill/>
          <a:ln w="9525">
            <a:noFill/>
            <a:miter lim="800000"/>
            <a:headEnd/>
            <a:tailEnd/>
          </a:ln>
          <a:effectLst/>
        </p:spPr>
        <p:txBody>
          <a:bodyPr wrap="square" anchor="ctr">
            <a:spAutoFit/>
          </a:bodyPr>
          <a:lstStyle/>
          <a:p>
            <a:pPr algn="r">
              <a:spcBef>
                <a:spcPct val="50000"/>
              </a:spcBef>
              <a:defRPr/>
            </a:pPr>
            <a:r>
              <a:rPr lang="en-US" sz="1000" dirty="0">
                <a:solidFill>
                  <a:schemeClr val="tx1"/>
                </a:solidFill>
                <a:latin typeface="+mn-lt"/>
                <a:cs typeface="Times New Roman" pitchFamily="18" charset="0"/>
              </a:rPr>
              <a:t>©2023 Zuken</a:t>
            </a:r>
            <a:endParaRPr lang="en-US" sz="1000" dirty="0">
              <a:solidFill>
                <a:schemeClr val="tx1"/>
              </a:solidFill>
              <a:latin typeface="+mn-lt"/>
            </a:endParaRPr>
          </a:p>
        </p:txBody>
      </p:sp>
      <p:sp>
        <p:nvSpPr>
          <p:cNvPr id="8" name="Hexagon 7">
            <a:extLst>
              <a:ext uri="{FF2B5EF4-FFF2-40B4-BE49-F238E27FC236}">
                <a16:creationId xmlns:a16="http://schemas.microsoft.com/office/drawing/2014/main" id="{FF136034-961E-4E6A-8990-910477486980}"/>
              </a:ext>
            </a:extLst>
          </p:cNvPr>
          <p:cNvSpPr/>
          <p:nvPr userDrawn="1"/>
        </p:nvSpPr>
        <p:spPr>
          <a:xfrm>
            <a:off x="10153228" y="6474241"/>
            <a:ext cx="556424" cy="260648"/>
          </a:xfrm>
          <a:prstGeom prst="hexagon">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tx1"/>
              </a:solidFill>
            </a:endParaRPr>
          </a:p>
        </p:txBody>
      </p:sp>
      <p:sp>
        <p:nvSpPr>
          <p:cNvPr id="11" name="Foliennummernplatzhalter 3">
            <a:extLst>
              <a:ext uri="{FF2B5EF4-FFF2-40B4-BE49-F238E27FC236}">
                <a16:creationId xmlns:a16="http://schemas.microsoft.com/office/drawing/2014/main" id="{059BC0C9-DCA1-4109-B3F0-A64D040E4286}"/>
              </a:ext>
            </a:extLst>
          </p:cNvPr>
          <p:cNvSpPr txBox="1">
            <a:spLocks/>
          </p:cNvSpPr>
          <p:nvPr userDrawn="1"/>
        </p:nvSpPr>
        <p:spPr>
          <a:xfrm>
            <a:off x="10153229" y="6467030"/>
            <a:ext cx="556424" cy="260645"/>
          </a:xfrm>
          <a:prstGeom prst="rect">
            <a:avLst/>
          </a:prstGeom>
        </p:spPr>
        <p:txBody>
          <a:bodyPr vert="horz" lIns="91440" tIns="45720" rIns="91440" bIns="45720" rtlCol="0" anchor="ctr"/>
          <a:lstStyle>
            <a:defPPr>
              <a:defRPr lang="de-DE"/>
            </a:defPPr>
            <a:lvl1pPr marL="0" algn="l" defTabSz="914400" rtl="0" eaLnBrk="1" latinLnBrk="0" hangingPunct="1">
              <a:defRPr sz="10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845DDE9-4A8A-4D89-BFED-DAFD08ED2E2E}" type="slidenum">
              <a:rPr lang="de-DE" smtClean="0">
                <a:solidFill>
                  <a:schemeClr val="tx1"/>
                </a:solidFill>
              </a:rPr>
              <a:pPr algn="ctr"/>
              <a:t>‹#›</a:t>
            </a:fld>
            <a:endParaRPr lang="de-DE" dirty="0">
              <a:solidFill>
                <a:schemeClr val="tx1"/>
              </a:solidFill>
            </a:endParaRPr>
          </a:p>
        </p:txBody>
      </p:sp>
    </p:spTree>
    <p:extLst>
      <p:ext uri="{BB962C8B-B14F-4D97-AF65-F5344CB8AC3E}">
        <p14:creationId xmlns:p14="http://schemas.microsoft.com/office/powerpoint/2010/main" val="3339146025"/>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81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85800" rtl="0" eaLnBrk="1" latinLnBrk="0" hangingPunct="1">
        <a:spcBef>
          <a:spcPct val="0"/>
        </a:spcBef>
        <a:buNone/>
        <a:defRPr sz="2400" b="1" kern="1200">
          <a:solidFill>
            <a:schemeClr val="accent1"/>
          </a:solidFill>
          <a:latin typeface="+mj-lt"/>
          <a:ea typeface="+mj-ea"/>
          <a:cs typeface="+mj-cs"/>
        </a:defRPr>
      </a:lvl1pPr>
    </p:titleStyle>
    <p:bodyStyle>
      <a:lvl1pPr marL="257175" indent="-257175" algn="l" defTabSz="685800" rtl="0" eaLnBrk="1" latinLnBrk="0" hangingPunct="1">
        <a:lnSpc>
          <a:spcPct val="110000"/>
        </a:lnSpc>
        <a:spcBef>
          <a:spcPts val="600"/>
        </a:spcBef>
        <a:buClr>
          <a:schemeClr val="accent1"/>
        </a:buClr>
        <a:buFont typeface="Wingdings" panose="05000000000000000000" pitchFamily="2" charset="2"/>
        <a:buChar char="§"/>
        <a:defRPr lang="de-DE" sz="1800" kern="1200" dirty="0" smtClean="0">
          <a:solidFill>
            <a:schemeClr val="tx1"/>
          </a:solidFill>
          <a:latin typeface="+mn-lt"/>
          <a:ea typeface="+mn-ea"/>
          <a:cs typeface="+mn-cs"/>
        </a:defRPr>
      </a:lvl1pPr>
      <a:lvl2pPr marL="557213" indent="-214313" algn="l" defTabSz="685800" rtl="0" eaLnBrk="1" latinLnBrk="0" hangingPunct="1">
        <a:lnSpc>
          <a:spcPct val="110000"/>
        </a:lnSpc>
        <a:spcBef>
          <a:spcPts val="600"/>
        </a:spcBef>
        <a:buFont typeface="Arial" pitchFamily="34" charset="0"/>
        <a:buChar char="–"/>
        <a:defRPr lang="de-DE" sz="1800" kern="1200" dirty="0" smtClean="0">
          <a:solidFill>
            <a:schemeClr val="tx1"/>
          </a:solidFill>
          <a:latin typeface="+mn-lt"/>
          <a:ea typeface="+mn-ea"/>
          <a:cs typeface="+mn-cs"/>
        </a:defRPr>
      </a:lvl2pPr>
      <a:lvl3pPr marL="857250" indent="-171450" algn="l" defTabSz="685800" rtl="0" eaLnBrk="1" latinLnBrk="0" hangingPunct="1">
        <a:lnSpc>
          <a:spcPct val="110000"/>
        </a:lnSpc>
        <a:spcBef>
          <a:spcPts val="600"/>
        </a:spcBef>
        <a:buFont typeface="Arial" pitchFamily="34" charset="0"/>
        <a:buChar char="•"/>
        <a:defRPr lang="en-US" sz="1800" kern="1200" dirty="0" smtClean="0">
          <a:solidFill>
            <a:schemeClr val="tx1"/>
          </a:solidFill>
          <a:latin typeface="+mn-lt"/>
          <a:ea typeface="+mn-ea"/>
          <a:cs typeface="+mn-cs"/>
        </a:defRPr>
      </a:lvl3pPr>
      <a:lvl4pPr marL="1200150" indent="-171450" algn="l" defTabSz="685800" rtl="0" eaLnBrk="1" latinLnBrk="0" hangingPunct="1">
        <a:lnSpc>
          <a:spcPct val="110000"/>
        </a:lnSpc>
        <a:spcBef>
          <a:spcPts val="600"/>
        </a:spcBef>
        <a:buFont typeface="Arial" pitchFamily="34" charset="0"/>
        <a:buChar char="–"/>
        <a:defRPr lang="de-DE" sz="1600" kern="1200" dirty="0" smtClean="0">
          <a:solidFill>
            <a:schemeClr val="tx1"/>
          </a:solidFill>
          <a:latin typeface="+mn-lt"/>
          <a:ea typeface="+mn-ea"/>
          <a:cs typeface="+mn-cs"/>
        </a:defRPr>
      </a:lvl4pPr>
      <a:lvl5pPr marL="1543050" indent="-171450" algn="l" defTabSz="685800" rtl="0" eaLnBrk="1" latinLnBrk="0" hangingPunct="1">
        <a:lnSpc>
          <a:spcPct val="110000"/>
        </a:lnSpc>
        <a:spcBef>
          <a:spcPts val="600"/>
        </a:spcBef>
        <a:buFont typeface="Arial" pitchFamily="34" charset="0"/>
        <a:buChar char="‒"/>
        <a:defRPr lang="de-DE" sz="1600" kern="1200" dirty="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1" pos="483">
          <p15:clr>
            <a:srgbClr val="F26B43"/>
          </p15:clr>
        </p15:guide>
        <p15:guide id="12" pos="7469">
          <p15:clr>
            <a:srgbClr val="F26B43"/>
          </p15:clr>
        </p15:guide>
        <p15:guide id="13" pos="211">
          <p15:clr>
            <a:srgbClr val="F26B43"/>
          </p15:clr>
        </p15:guide>
        <p15:guide id="14" orient="horz" pos="935">
          <p15:clr>
            <a:srgbClr val="F26B43"/>
          </p15:clr>
        </p15:guide>
        <p15:guide id="15" orient="horz" pos="4020">
          <p15:clr>
            <a:srgbClr val="F26B43"/>
          </p15:clr>
        </p15:guide>
        <p15:guide id="16" pos="7015">
          <p15:clr>
            <a:srgbClr val="F26B43"/>
          </p15:clr>
        </p15:guide>
        <p15:guide id="17" pos="3795">
          <p15:clr>
            <a:srgbClr val="F26B43"/>
          </p15:clr>
        </p15:guide>
        <p15:guide id="18" orient="horz" pos="754">
          <p15:clr>
            <a:srgbClr val="F26B43"/>
          </p15:clr>
        </p15:guide>
        <p15:guide id="19" orient="horz" pos="482">
          <p15:clr>
            <a:srgbClr val="F26B43"/>
          </p15:clr>
        </p15:guide>
        <p15:guide id="20" orient="horz" pos="39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11.em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gif"/><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kt 8" hidden="1"/>
          <p:cNvGraphicFramePr>
            <a:graphicFrameLocks noChangeAspect="1"/>
          </p:cNvGraphicFramePr>
          <p:nvPr>
            <p:custDataLst>
              <p:tags r:id="rId1"/>
            </p:custDataLst>
            <p:extLst>
              <p:ext uri="{D42A27DB-BD31-4B8C-83A1-F6EECF244321}">
                <p14:modId xmlns:p14="http://schemas.microsoft.com/office/powerpoint/2010/main" val="172041770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Folie" r:id="rId4" imgW="270" imgH="270" progId="TCLayout.ActiveDocument.1">
                  <p:embed/>
                </p:oleObj>
              </mc:Choice>
              <mc:Fallback>
                <p:oleObj name="think-cell Foli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ctrTitle"/>
          </p:nvPr>
        </p:nvSpPr>
        <p:spPr>
          <a:xfrm>
            <a:off x="407368" y="3140968"/>
            <a:ext cx="9697006" cy="1872208"/>
          </a:xfrm>
        </p:spPr>
        <p:txBody>
          <a:bodyPr>
            <a:normAutofit fontScale="90000"/>
          </a:bodyPr>
          <a:lstStyle/>
          <a:p>
            <a:pPr>
              <a:lnSpc>
                <a:spcPct val="150000"/>
              </a:lnSpc>
              <a:spcBef>
                <a:spcPts val="1200"/>
              </a:spcBef>
            </a:pPr>
            <a:br>
              <a:rPr lang="en-US" dirty="0">
                <a:solidFill>
                  <a:schemeClr val="bg1"/>
                </a:solidFill>
                <a:effectLst>
                  <a:outerShdw blurRad="38100" dist="38100" dir="2700000" algn="tl">
                    <a:srgbClr val="000000">
                      <a:alpha val="43137"/>
                    </a:srgbClr>
                  </a:outerShdw>
                </a:effectLst>
              </a:rPr>
            </a:br>
            <a:r>
              <a:rPr lang="en-US" dirty="0">
                <a:solidFill>
                  <a:schemeClr val="bg1"/>
                </a:solidFill>
                <a:effectLst>
                  <a:outerShdw blurRad="38100" dist="38100" dir="2700000" algn="tl">
                    <a:srgbClr val="000000">
                      <a:alpha val="43137"/>
                    </a:srgbClr>
                  </a:outerShdw>
                </a:effectLst>
              </a:rPr>
              <a:t>Zuken Announces Industry’s First</a:t>
            </a:r>
            <a:br>
              <a:rPr lang="en-US" dirty="0">
                <a:solidFill>
                  <a:schemeClr val="bg1"/>
                </a:solidFill>
                <a:effectLst>
                  <a:outerShdw blurRad="38100" dist="38100" dir="2700000" algn="tl">
                    <a:srgbClr val="000000">
                      <a:alpha val="43137"/>
                    </a:srgbClr>
                  </a:outerShdw>
                </a:effectLst>
              </a:rPr>
            </a:br>
            <a:r>
              <a:rPr lang="en-US" sz="4000" dirty="0">
                <a:effectLst>
                  <a:outerShdw blurRad="38100" dist="38100" dir="2700000" algn="tl">
                    <a:srgbClr val="000000">
                      <a:alpha val="43137"/>
                    </a:srgbClr>
                  </a:outerShdw>
                </a:effectLst>
              </a:rPr>
              <a:t>AI-Based PCB Place &amp; Route</a:t>
            </a:r>
            <a:br>
              <a:rPr lang="en-US" dirty="0">
                <a:solidFill>
                  <a:schemeClr val="bg1"/>
                </a:solidFill>
                <a:effectLst>
                  <a:outerShdw blurRad="38100" dist="38100" dir="2700000" algn="tl">
                    <a:srgbClr val="000000">
                      <a:alpha val="43137"/>
                    </a:srgbClr>
                  </a:outerShdw>
                </a:effectLst>
              </a:rPr>
            </a:br>
            <a:br>
              <a:rPr lang="en-US" dirty="0">
                <a:solidFill>
                  <a:schemeClr val="bg1"/>
                </a:solidFill>
                <a:effectLst>
                  <a:outerShdw blurRad="38100" dist="38100" dir="2700000" algn="tl">
                    <a:srgbClr val="000000">
                      <a:alpha val="43137"/>
                    </a:srgbClr>
                  </a:outerShdw>
                </a:effectLst>
              </a:rPr>
            </a:br>
            <a:br>
              <a:rPr lang="en-US" dirty="0">
                <a:solidFill>
                  <a:schemeClr val="bg1"/>
                </a:solidFill>
                <a:effectLst>
                  <a:outerShdw blurRad="38100" dist="38100" dir="2700000" algn="tl">
                    <a:srgbClr val="000000">
                      <a:alpha val="43137"/>
                    </a:srgbClr>
                  </a:outerShdw>
                </a:effectLst>
              </a:rPr>
            </a:br>
            <a:endParaRPr lang="en-US" sz="2000" dirty="0">
              <a:solidFill>
                <a:schemeClr val="bg1"/>
              </a:solidFill>
              <a:effectLst>
                <a:outerShdw blurRad="38100" dist="38100" dir="2700000" algn="tl">
                  <a:srgbClr val="000000">
                    <a:alpha val="43137"/>
                  </a:srgbClr>
                </a:outerShdw>
              </a:effectLst>
            </a:endParaRPr>
          </a:p>
        </p:txBody>
      </p:sp>
      <p:sp>
        <p:nvSpPr>
          <p:cNvPr id="4" name="Subtitle 3">
            <a:extLst>
              <a:ext uri="{FF2B5EF4-FFF2-40B4-BE49-F238E27FC236}">
                <a16:creationId xmlns:a16="http://schemas.microsoft.com/office/drawing/2014/main" id="{0622089A-CC17-41D7-AE4F-EBA7FAF22A99}"/>
              </a:ext>
            </a:extLst>
          </p:cNvPr>
          <p:cNvSpPr>
            <a:spLocks noGrp="1"/>
          </p:cNvSpPr>
          <p:nvPr>
            <p:ph type="subTitle" idx="1"/>
          </p:nvPr>
        </p:nvSpPr>
        <p:spPr/>
        <p:txBody>
          <a:bodyPr/>
          <a:lstStyle/>
          <a:p>
            <a:r>
              <a:rPr lang="en-US" dirty="0"/>
              <a:t>Dr. Kyle Miller, Research Development and Product Manager</a:t>
            </a:r>
          </a:p>
          <a:p>
            <a:r>
              <a:rPr lang="en-US" dirty="0"/>
              <a:t>Steve Watt, Applications Engineering Manager</a:t>
            </a:r>
          </a:p>
          <a:p>
            <a:r>
              <a:rPr lang="en-US" dirty="0"/>
              <a:t>Amy Clements, Director of Marketing Communications</a:t>
            </a:r>
          </a:p>
          <a:p>
            <a:r>
              <a:rPr lang="en-US" dirty="0"/>
              <a:t>Bob Potock, Vice President, Marketing</a:t>
            </a:r>
          </a:p>
          <a:p>
            <a:endParaRPr lang="en-US" dirty="0"/>
          </a:p>
          <a:p>
            <a:endParaRPr lang="en-US" dirty="0"/>
          </a:p>
          <a:p>
            <a:endParaRPr lang="en-US" dirty="0"/>
          </a:p>
          <a:p>
            <a:r>
              <a:rPr lang="en-US" dirty="0"/>
              <a:t>Press Presentation on September 19-22, 2023</a:t>
            </a:r>
          </a:p>
          <a:p>
            <a:endParaRPr lang="en-US" dirty="0"/>
          </a:p>
        </p:txBody>
      </p:sp>
      <p:sp>
        <p:nvSpPr>
          <p:cNvPr id="3" name="TextBox 2">
            <a:extLst>
              <a:ext uri="{FF2B5EF4-FFF2-40B4-BE49-F238E27FC236}">
                <a16:creationId xmlns:a16="http://schemas.microsoft.com/office/drawing/2014/main" id="{5D0C1725-55F2-485B-BEE5-41647F27A221}"/>
              </a:ext>
            </a:extLst>
          </p:cNvPr>
          <p:cNvSpPr txBox="1"/>
          <p:nvPr/>
        </p:nvSpPr>
        <p:spPr>
          <a:xfrm>
            <a:off x="8333524" y="6266767"/>
            <a:ext cx="3396892" cy="584775"/>
          </a:xfrm>
          <a:prstGeom prst="rect">
            <a:avLst/>
          </a:prstGeom>
          <a:noFill/>
        </p:spPr>
        <p:txBody>
          <a:bodyPr wrap="none" rtlCol="0">
            <a:spAutoFit/>
          </a:bodyPr>
          <a:lstStyle/>
          <a:p>
            <a:r>
              <a:rPr lang="en-US" sz="3200" b="1" i="1" dirty="0">
                <a:solidFill>
                  <a:schemeClr val="bg1"/>
                </a:solidFill>
                <a:latin typeface="Calibri" panose="020F0502020204030204" pitchFamily="34" charset="0"/>
                <a:cs typeface="Calibri" panose="020F0502020204030204" pitchFamily="34" charset="0"/>
              </a:rPr>
              <a:t>Get to Know Zuken</a:t>
            </a:r>
          </a:p>
        </p:txBody>
      </p:sp>
    </p:spTree>
    <p:extLst>
      <p:ext uri="{BB962C8B-B14F-4D97-AF65-F5344CB8AC3E}">
        <p14:creationId xmlns:p14="http://schemas.microsoft.com/office/powerpoint/2010/main" val="210083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8FAA22-7D36-B6D0-1D86-43DE56E592D8}"/>
              </a:ext>
            </a:extLst>
          </p:cNvPr>
          <p:cNvSpPr>
            <a:spLocks noGrp="1"/>
          </p:cNvSpPr>
          <p:nvPr>
            <p:ph type="ctrTitle"/>
          </p:nvPr>
        </p:nvSpPr>
        <p:spPr>
          <a:xfrm>
            <a:off x="407368" y="3140968"/>
            <a:ext cx="9697006" cy="1872208"/>
          </a:xfrm>
        </p:spPr>
        <p:txBody>
          <a:bodyPr>
            <a:normAutofit fontScale="90000"/>
          </a:bodyPr>
          <a:lstStyle/>
          <a:p>
            <a:pPr>
              <a:lnSpc>
                <a:spcPct val="150000"/>
              </a:lnSpc>
              <a:spcBef>
                <a:spcPts val="1200"/>
              </a:spcBef>
            </a:pPr>
            <a:br>
              <a:rPr lang="en-US" dirty="0">
                <a:solidFill>
                  <a:schemeClr val="bg1"/>
                </a:solidFill>
                <a:effectLst>
                  <a:outerShdw blurRad="38100" dist="38100" dir="2700000" algn="tl">
                    <a:srgbClr val="000000">
                      <a:alpha val="43137"/>
                    </a:srgbClr>
                  </a:outerShdw>
                </a:effectLst>
              </a:rPr>
            </a:br>
            <a:r>
              <a:rPr lang="en-US" dirty="0">
                <a:solidFill>
                  <a:schemeClr val="bg1"/>
                </a:solidFill>
                <a:effectLst>
                  <a:outerShdw blurRad="38100" dist="38100" dir="2700000" algn="tl">
                    <a:srgbClr val="000000">
                      <a:alpha val="43137"/>
                    </a:srgbClr>
                  </a:outerShdw>
                </a:effectLst>
              </a:rPr>
              <a:t>Zuken Announces Industry’s First</a:t>
            </a:r>
            <a:br>
              <a:rPr lang="en-US" dirty="0">
                <a:solidFill>
                  <a:schemeClr val="bg1"/>
                </a:solidFill>
                <a:effectLst>
                  <a:outerShdw blurRad="38100" dist="38100" dir="2700000" algn="tl">
                    <a:srgbClr val="000000">
                      <a:alpha val="43137"/>
                    </a:srgbClr>
                  </a:outerShdw>
                </a:effectLst>
              </a:rPr>
            </a:br>
            <a:r>
              <a:rPr lang="en-US" sz="4000" dirty="0">
                <a:effectLst>
                  <a:outerShdw blurRad="38100" dist="38100" dir="2700000" algn="tl">
                    <a:srgbClr val="000000">
                      <a:alpha val="43137"/>
                    </a:srgbClr>
                  </a:outerShdw>
                </a:effectLst>
              </a:rPr>
              <a:t>AI-Based PCB Place &amp; Route</a:t>
            </a:r>
            <a:br>
              <a:rPr lang="en-US" dirty="0">
                <a:solidFill>
                  <a:schemeClr val="bg1"/>
                </a:solidFill>
                <a:effectLst>
                  <a:outerShdw blurRad="38100" dist="38100" dir="2700000" algn="tl">
                    <a:srgbClr val="000000">
                      <a:alpha val="43137"/>
                    </a:srgbClr>
                  </a:outerShdw>
                </a:effectLst>
              </a:rPr>
            </a:br>
            <a:br>
              <a:rPr lang="en-US" dirty="0">
                <a:solidFill>
                  <a:schemeClr val="bg1"/>
                </a:solidFill>
                <a:effectLst>
                  <a:outerShdw blurRad="38100" dist="38100" dir="2700000" algn="tl">
                    <a:srgbClr val="000000">
                      <a:alpha val="43137"/>
                    </a:srgbClr>
                  </a:outerShdw>
                </a:effectLst>
              </a:rPr>
            </a:br>
            <a:br>
              <a:rPr lang="en-US" dirty="0">
                <a:solidFill>
                  <a:schemeClr val="bg1"/>
                </a:solidFill>
                <a:effectLst>
                  <a:outerShdw blurRad="38100" dist="38100" dir="2700000" algn="tl">
                    <a:srgbClr val="000000">
                      <a:alpha val="43137"/>
                    </a:srgbClr>
                  </a:outerShdw>
                </a:effectLst>
              </a:rPr>
            </a:br>
            <a:endParaRPr lang="en-US" sz="20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04382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600" b="1" dirty="0">
                <a:ea typeface="+mn-ea"/>
                <a:cs typeface="+mn-cs"/>
              </a:rPr>
              <a:t>Zuken – A Global Company</a:t>
            </a:r>
          </a:p>
        </p:txBody>
      </p:sp>
      <p:sp>
        <p:nvSpPr>
          <p:cNvPr id="7" name="TextBox 6">
            <a:extLst>
              <a:ext uri="{FF2B5EF4-FFF2-40B4-BE49-F238E27FC236}">
                <a16:creationId xmlns:a16="http://schemas.microsoft.com/office/drawing/2014/main" id="{67739157-7679-4278-8B18-257F203A076E}"/>
              </a:ext>
            </a:extLst>
          </p:cNvPr>
          <p:cNvSpPr txBox="1"/>
          <p:nvPr/>
        </p:nvSpPr>
        <p:spPr>
          <a:xfrm>
            <a:off x="551384" y="1302434"/>
            <a:ext cx="5754885" cy="3985706"/>
          </a:xfrm>
          <a:prstGeom prst="rect">
            <a:avLst/>
          </a:prstGeom>
          <a:noFill/>
        </p:spPr>
        <p:txBody>
          <a:bodyPr wrap="square" rtlCol="0">
            <a:spAutoFit/>
          </a:bodyPr>
          <a:lstStyle/>
          <a:p>
            <a:r>
              <a:rPr lang="en-US" b="1" dirty="0">
                <a:solidFill>
                  <a:srgbClr val="0070C0"/>
                </a:solidFill>
              </a:rPr>
              <a:t>Taking an Evolutionary Leap</a:t>
            </a:r>
          </a:p>
          <a:p>
            <a:r>
              <a:rPr lang="en-US" b="1" dirty="0">
                <a:solidFill>
                  <a:srgbClr val="0070C0"/>
                </a:solidFill>
              </a:rPr>
              <a:t>as a Digital Engineering Innovator</a:t>
            </a:r>
          </a:p>
          <a:p>
            <a:r>
              <a:rPr lang="en-US" sz="1100" dirty="0"/>
              <a:t>Since our establishment, Zuken’s core business has been to provide electrical and electronic design solutions that support the development of electronics products. Today, the significant advances we see in communications technology, artificial intelligence, and computing capabilities are transforming manufacturing processes. Zuken aims to provide an even wider range of engineering solutions beyond the simple electronics field to help manufacturing customers develop a more holistic view of various technical domains and realize innovative product development more effectively and swiftly.</a:t>
            </a:r>
          </a:p>
          <a:p>
            <a:endParaRPr lang="en-US" sz="1100" dirty="0"/>
          </a:p>
          <a:p>
            <a:endParaRPr lang="en-US" sz="1100" dirty="0"/>
          </a:p>
          <a:p>
            <a:endParaRPr lang="en-US" dirty="0"/>
          </a:p>
          <a:p>
            <a:r>
              <a:rPr lang="en-US" b="1" dirty="0">
                <a:solidFill>
                  <a:srgbClr val="0070C0"/>
                </a:solidFill>
              </a:rPr>
              <a:t>Operations</a:t>
            </a:r>
          </a:p>
          <a:p>
            <a:r>
              <a:rPr lang="en-US" sz="1600" b="1" dirty="0"/>
              <a:t>Corporate Headquarters</a:t>
            </a:r>
            <a:r>
              <a:rPr lang="en-US" sz="1600" dirty="0"/>
              <a:t>: Yokohama, Japan</a:t>
            </a:r>
          </a:p>
          <a:p>
            <a:r>
              <a:rPr lang="en-US" sz="1600" b="1" dirty="0"/>
              <a:t>European Headquarters</a:t>
            </a:r>
            <a:r>
              <a:rPr lang="en-US" sz="1600" dirty="0"/>
              <a:t>: Munich, Germany</a:t>
            </a:r>
          </a:p>
          <a:p>
            <a:r>
              <a:rPr lang="en-US" sz="1600" b="1" dirty="0"/>
              <a:t>North American Headquarters</a:t>
            </a:r>
            <a:r>
              <a:rPr lang="en-US" sz="1600" dirty="0"/>
              <a:t>: Westford, Massachusetts</a:t>
            </a:r>
          </a:p>
          <a:p>
            <a:r>
              <a:rPr lang="en-US" sz="1600" b="1" dirty="0"/>
              <a:t>Primary Business:</a:t>
            </a:r>
            <a:r>
              <a:rPr lang="en-US" sz="1600" dirty="0"/>
              <a:t> Electronic Design Automation (EDA)</a:t>
            </a:r>
          </a:p>
          <a:p>
            <a:endParaRPr lang="en-US" dirty="0"/>
          </a:p>
        </p:txBody>
      </p:sp>
      <p:cxnSp>
        <p:nvCxnSpPr>
          <p:cNvPr id="9" name="Straight Connector 8">
            <a:extLst>
              <a:ext uri="{FF2B5EF4-FFF2-40B4-BE49-F238E27FC236}">
                <a16:creationId xmlns:a16="http://schemas.microsoft.com/office/drawing/2014/main" id="{10699378-B4FF-4E60-B6DC-175B94E729ED}"/>
              </a:ext>
            </a:extLst>
          </p:cNvPr>
          <p:cNvCxnSpPr/>
          <p:nvPr/>
        </p:nvCxnSpPr>
        <p:spPr>
          <a:xfrm>
            <a:off x="2261704" y="874842"/>
            <a:ext cx="7722728"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7B375B0-2D84-4617-A4B8-CAC4CCC4AB3D}"/>
              </a:ext>
            </a:extLst>
          </p:cNvPr>
          <p:cNvSpPr txBox="1"/>
          <p:nvPr/>
        </p:nvSpPr>
        <p:spPr>
          <a:xfrm>
            <a:off x="7686544" y="1217710"/>
            <a:ext cx="2579552" cy="307777"/>
          </a:xfrm>
          <a:prstGeom prst="rect">
            <a:avLst/>
          </a:prstGeom>
          <a:noFill/>
        </p:spPr>
        <p:txBody>
          <a:bodyPr wrap="none" rtlCol="0">
            <a:spAutoFit/>
          </a:bodyPr>
          <a:lstStyle/>
          <a:p>
            <a:r>
              <a:rPr lang="en-US" sz="1400" b="1" dirty="0"/>
              <a:t>Zuken Products &amp; Solutions</a:t>
            </a:r>
          </a:p>
        </p:txBody>
      </p:sp>
      <p:cxnSp>
        <p:nvCxnSpPr>
          <p:cNvPr id="5" name="Straight Connector 4">
            <a:extLst>
              <a:ext uri="{FF2B5EF4-FFF2-40B4-BE49-F238E27FC236}">
                <a16:creationId xmlns:a16="http://schemas.microsoft.com/office/drawing/2014/main" id="{80AA173F-99CD-44CF-BA96-341509F843F2}"/>
              </a:ext>
            </a:extLst>
          </p:cNvPr>
          <p:cNvCxnSpPr/>
          <p:nvPr/>
        </p:nvCxnSpPr>
        <p:spPr>
          <a:xfrm>
            <a:off x="7464152" y="1551870"/>
            <a:ext cx="3024336"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B539BFA-3AC9-266C-DCF9-648509EEACB2}"/>
              </a:ext>
            </a:extLst>
          </p:cNvPr>
          <p:cNvSpPr txBox="1"/>
          <p:nvPr/>
        </p:nvSpPr>
        <p:spPr>
          <a:xfrm>
            <a:off x="6688259" y="1796932"/>
            <a:ext cx="3365396" cy="569387"/>
          </a:xfrm>
          <a:prstGeom prst="rect">
            <a:avLst/>
          </a:prstGeom>
          <a:noFill/>
        </p:spPr>
        <p:txBody>
          <a:bodyPr wrap="square">
            <a:spAutoFit/>
          </a:bodyPr>
          <a:lstStyle/>
          <a:p>
            <a:pPr algn="l"/>
            <a:r>
              <a:rPr lang="en-US" sz="1100" b="1" i="0" u="none" strike="noStrike" baseline="0" dirty="0">
                <a:solidFill>
                  <a:srgbClr val="0070C0"/>
                </a:solidFill>
                <a:latin typeface="OpenSans-Semibold"/>
              </a:rPr>
              <a:t>Electronic Design Automation (EDA)</a:t>
            </a:r>
          </a:p>
          <a:p>
            <a:pPr algn="l"/>
            <a:r>
              <a:rPr lang="en-US" sz="1000" b="0" i="0" u="none" strike="noStrike" baseline="0" dirty="0">
                <a:latin typeface="OpenSans"/>
              </a:rPr>
              <a:t>Printed Circuit Board (PCB) design solutions to serve as a platform for electronic </a:t>
            </a:r>
            <a:r>
              <a:rPr lang="en-US" sz="1000" dirty="0">
                <a:latin typeface="OpenSans"/>
              </a:rPr>
              <a:t>p</a:t>
            </a:r>
            <a:r>
              <a:rPr lang="en-US" sz="1000" b="0" i="0" u="none" strike="noStrike" baseline="0" dirty="0">
                <a:latin typeface="OpenSans"/>
              </a:rPr>
              <a:t>roduct development</a:t>
            </a:r>
            <a:endParaRPr lang="en-US" sz="2400" dirty="0"/>
          </a:p>
        </p:txBody>
      </p:sp>
      <p:pic>
        <p:nvPicPr>
          <p:cNvPr id="21" name="Picture 20">
            <a:extLst>
              <a:ext uri="{FF2B5EF4-FFF2-40B4-BE49-F238E27FC236}">
                <a16:creationId xmlns:a16="http://schemas.microsoft.com/office/drawing/2014/main" id="{53A789B5-081C-2433-EA59-1DFA1E28B03B}"/>
              </a:ext>
            </a:extLst>
          </p:cNvPr>
          <p:cNvPicPr>
            <a:picLocks noChangeAspect="1"/>
          </p:cNvPicPr>
          <p:nvPr/>
        </p:nvPicPr>
        <p:blipFill>
          <a:blip r:embed="rId3"/>
          <a:stretch>
            <a:fillRect/>
          </a:stretch>
        </p:blipFill>
        <p:spPr>
          <a:xfrm>
            <a:off x="10128448" y="2630850"/>
            <a:ext cx="1201271" cy="794782"/>
          </a:xfrm>
          <a:prstGeom prst="rect">
            <a:avLst/>
          </a:prstGeom>
        </p:spPr>
      </p:pic>
      <p:pic>
        <p:nvPicPr>
          <p:cNvPr id="25" name="Picture 24">
            <a:extLst>
              <a:ext uri="{FF2B5EF4-FFF2-40B4-BE49-F238E27FC236}">
                <a16:creationId xmlns:a16="http://schemas.microsoft.com/office/drawing/2014/main" id="{01B59476-F063-65F4-BA02-DE17284B8A26}"/>
              </a:ext>
            </a:extLst>
          </p:cNvPr>
          <p:cNvPicPr>
            <a:picLocks noChangeAspect="1"/>
          </p:cNvPicPr>
          <p:nvPr/>
        </p:nvPicPr>
        <p:blipFill>
          <a:blip r:embed="rId4"/>
          <a:stretch>
            <a:fillRect/>
          </a:stretch>
        </p:blipFill>
        <p:spPr>
          <a:xfrm>
            <a:off x="10145697" y="4448266"/>
            <a:ext cx="1195049" cy="880096"/>
          </a:xfrm>
          <a:prstGeom prst="rect">
            <a:avLst/>
          </a:prstGeom>
        </p:spPr>
      </p:pic>
      <p:sp>
        <p:nvSpPr>
          <p:cNvPr id="29" name="TextBox 28">
            <a:extLst>
              <a:ext uri="{FF2B5EF4-FFF2-40B4-BE49-F238E27FC236}">
                <a16:creationId xmlns:a16="http://schemas.microsoft.com/office/drawing/2014/main" id="{7D33EB03-239F-4690-0314-043DB8456D5C}"/>
              </a:ext>
            </a:extLst>
          </p:cNvPr>
          <p:cNvSpPr txBox="1"/>
          <p:nvPr/>
        </p:nvSpPr>
        <p:spPr>
          <a:xfrm>
            <a:off x="6688259" y="2720735"/>
            <a:ext cx="3370947" cy="723275"/>
          </a:xfrm>
          <a:prstGeom prst="rect">
            <a:avLst/>
          </a:prstGeom>
          <a:noFill/>
        </p:spPr>
        <p:txBody>
          <a:bodyPr wrap="square">
            <a:spAutoFit/>
          </a:bodyPr>
          <a:lstStyle/>
          <a:p>
            <a:pPr algn="l"/>
            <a:r>
              <a:rPr lang="en-US" sz="1100" b="1" i="0" u="none" strike="noStrike" baseline="0" dirty="0">
                <a:solidFill>
                  <a:srgbClr val="0070C0"/>
                </a:solidFill>
                <a:latin typeface="OpenSans-Semibold"/>
              </a:rPr>
              <a:t>Electrical Control and Wiring Design</a:t>
            </a:r>
          </a:p>
          <a:p>
            <a:pPr algn="l"/>
            <a:r>
              <a:rPr lang="en-US" sz="1000" b="0" i="0" u="none" strike="noStrike" baseline="0" dirty="0">
                <a:latin typeface="OpenSans"/>
              </a:rPr>
              <a:t>Electrical </a:t>
            </a:r>
            <a:r>
              <a:rPr lang="en-US" sz="1000" dirty="0">
                <a:latin typeface="OpenSans"/>
              </a:rPr>
              <a:t>e</a:t>
            </a:r>
            <a:r>
              <a:rPr lang="en-US" sz="1000" b="0" i="0" u="none" strike="noStrike" baseline="0" dirty="0">
                <a:latin typeface="OpenSans"/>
              </a:rPr>
              <a:t>ngineering solutions </a:t>
            </a:r>
            <a:r>
              <a:rPr lang="en-US" sz="1000" dirty="0">
                <a:latin typeface="OpenSans"/>
              </a:rPr>
              <a:t>t</a:t>
            </a:r>
            <a:r>
              <a:rPr lang="en-US" sz="1000" b="0" i="0" u="none" strike="noStrike" baseline="0" dirty="0">
                <a:latin typeface="OpenSans"/>
              </a:rPr>
              <a:t>hat </a:t>
            </a:r>
            <a:r>
              <a:rPr lang="en-US" sz="1000" dirty="0">
                <a:latin typeface="OpenSans"/>
              </a:rPr>
              <a:t>h</a:t>
            </a:r>
            <a:r>
              <a:rPr lang="en-US" sz="1000" b="0" i="0" u="none" strike="noStrike" baseline="0" dirty="0">
                <a:latin typeface="OpenSans"/>
              </a:rPr>
              <a:t>elp </a:t>
            </a:r>
            <a:r>
              <a:rPr lang="en-US" sz="1000" dirty="0">
                <a:latin typeface="OpenSans"/>
              </a:rPr>
              <a:t>b</a:t>
            </a:r>
            <a:r>
              <a:rPr lang="en-US" sz="1000" b="0" i="0" u="none" strike="noStrike" baseline="0" dirty="0">
                <a:latin typeface="OpenSans"/>
              </a:rPr>
              <a:t>oost the operational </a:t>
            </a:r>
            <a:r>
              <a:rPr lang="en-US" sz="1000" dirty="0">
                <a:latin typeface="OpenSans"/>
              </a:rPr>
              <a:t>e</a:t>
            </a:r>
            <a:r>
              <a:rPr lang="en-US" sz="1000" b="0" i="0" u="none" strike="noStrike" baseline="0" dirty="0">
                <a:latin typeface="OpenSans"/>
              </a:rPr>
              <a:t>fficiency and superior </a:t>
            </a:r>
            <a:r>
              <a:rPr lang="en-US" sz="1000" dirty="0">
                <a:latin typeface="OpenSans"/>
              </a:rPr>
              <a:t>q</a:t>
            </a:r>
            <a:r>
              <a:rPr lang="en-US" sz="1000" b="0" i="0" u="none" strike="noStrike" baseline="0" dirty="0">
                <a:latin typeface="OpenSans"/>
              </a:rPr>
              <a:t>uality of industrial </a:t>
            </a:r>
            <a:r>
              <a:rPr lang="en-US" sz="1000" dirty="0">
                <a:latin typeface="OpenSans"/>
              </a:rPr>
              <a:t>e</a:t>
            </a:r>
            <a:r>
              <a:rPr lang="en-US" sz="1000" b="0" i="0" u="none" strike="noStrike" baseline="0" dirty="0">
                <a:latin typeface="OpenSans"/>
              </a:rPr>
              <a:t>quipment </a:t>
            </a:r>
            <a:r>
              <a:rPr lang="en-US" sz="1000" dirty="0">
                <a:latin typeface="OpenSans"/>
              </a:rPr>
              <a:t>d</a:t>
            </a:r>
            <a:r>
              <a:rPr lang="en-US" sz="1000" b="0" i="0" u="none" strike="noStrike" baseline="0" dirty="0">
                <a:latin typeface="OpenSans"/>
              </a:rPr>
              <a:t>evelopment</a:t>
            </a:r>
            <a:endParaRPr lang="en-US" sz="2400" dirty="0"/>
          </a:p>
        </p:txBody>
      </p:sp>
      <p:sp>
        <p:nvSpPr>
          <p:cNvPr id="31" name="TextBox 30">
            <a:extLst>
              <a:ext uri="{FF2B5EF4-FFF2-40B4-BE49-F238E27FC236}">
                <a16:creationId xmlns:a16="http://schemas.microsoft.com/office/drawing/2014/main" id="{022AF713-9338-563C-A481-FB8509B4AC8E}"/>
              </a:ext>
            </a:extLst>
          </p:cNvPr>
          <p:cNvSpPr txBox="1"/>
          <p:nvPr/>
        </p:nvSpPr>
        <p:spPr>
          <a:xfrm>
            <a:off x="6694312" y="3623270"/>
            <a:ext cx="3227761" cy="723275"/>
          </a:xfrm>
          <a:prstGeom prst="rect">
            <a:avLst/>
          </a:prstGeom>
          <a:noFill/>
        </p:spPr>
        <p:txBody>
          <a:bodyPr wrap="square">
            <a:spAutoFit/>
          </a:bodyPr>
          <a:lstStyle/>
          <a:p>
            <a:pPr algn="l"/>
            <a:r>
              <a:rPr lang="en-US" sz="1100" b="1" i="0" u="none" strike="noStrike" baseline="0" dirty="0">
                <a:solidFill>
                  <a:srgbClr val="0070C0"/>
                </a:solidFill>
                <a:latin typeface="OpenSans-Semibold"/>
              </a:rPr>
              <a:t>Engineering Data Management (EDM)</a:t>
            </a:r>
          </a:p>
          <a:p>
            <a:pPr algn="l"/>
            <a:r>
              <a:rPr lang="en-US" sz="1000" b="0" i="0" u="none" strike="noStrike" baseline="0" dirty="0">
                <a:latin typeface="OpenSans"/>
              </a:rPr>
              <a:t>Product Lifecycle Management (PLM) </a:t>
            </a:r>
            <a:r>
              <a:rPr lang="en-US" sz="1000" dirty="0">
                <a:latin typeface="OpenSans"/>
              </a:rPr>
              <a:t>t</a:t>
            </a:r>
            <a:r>
              <a:rPr lang="en-US" sz="1000" b="0" i="0" u="none" strike="noStrike" baseline="0" dirty="0">
                <a:latin typeface="OpenSans"/>
              </a:rPr>
              <a:t>hat </a:t>
            </a:r>
            <a:r>
              <a:rPr lang="en-US" sz="1000" dirty="0">
                <a:latin typeface="OpenSans"/>
              </a:rPr>
              <a:t>o</a:t>
            </a:r>
            <a:r>
              <a:rPr lang="en-US" sz="1000" b="0" i="0" u="none" strike="noStrike" baseline="0" dirty="0">
                <a:latin typeface="OpenSans"/>
              </a:rPr>
              <a:t>nly Zuken, with its </a:t>
            </a:r>
            <a:r>
              <a:rPr lang="en-US" sz="1000" dirty="0">
                <a:latin typeface="OpenSans"/>
              </a:rPr>
              <a:t>r</a:t>
            </a:r>
            <a:r>
              <a:rPr lang="en-US" sz="1000" b="0" i="0" u="none" strike="noStrike" baseline="0" dirty="0">
                <a:latin typeface="OpenSans"/>
              </a:rPr>
              <a:t>ich Electric and Electronic (E/E) design </a:t>
            </a:r>
            <a:r>
              <a:rPr lang="en-US" sz="1000" dirty="0">
                <a:latin typeface="OpenSans"/>
              </a:rPr>
              <a:t>e</a:t>
            </a:r>
            <a:r>
              <a:rPr lang="en-US" sz="1000" b="0" i="0" u="none" strike="noStrike" baseline="0" dirty="0">
                <a:latin typeface="OpenSans"/>
              </a:rPr>
              <a:t>xpertise, can </a:t>
            </a:r>
            <a:r>
              <a:rPr lang="en-US" sz="1000" dirty="0">
                <a:latin typeface="OpenSans"/>
              </a:rPr>
              <a:t>p</a:t>
            </a:r>
            <a:r>
              <a:rPr lang="en-US" sz="1000" b="0" i="0" u="none" strike="noStrike" baseline="0" dirty="0">
                <a:latin typeface="OpenSans"/>
              </a:rPr>
              <a:t>rovide</a:t>
            </a:r>
            <a:endParaRPr lang="en-US" sz="2400" dirty="0"/>
          </a:p>
        </p:txBody>
      </p:sp>
      <p:pic>
        <p:nvPicPr>
          <p:cNvPr id="33" name="Picture 32">
            <a:extLst>
              <a:ext uri="{FF2B5EF4-FFF2-40B4-BE49-F238E27FC236}">
                <a16:creationId xmlns:a16="http://schemas.microsoft.com/office/drawing/2014/main" id="{38335DC5-B996-87D0-D3C9-D9998FCA3565}"/>
              </a:ext>
            </a:extLst>
          </p:cNvPr>
          <p:cNvPicPr>
            <a:picLocks noChangeAspect="1"/>
          </p:cNvPicPr>
          <p:nvPr/>
        </p:nvPicPr>
        <p:blipFill rotWithShape="1">
          <a:blip r:embed="rId5"/>
          <a:srcRect l="25806" r="19434" b="4787"/>
          <a:stretch/>
        </p:blipFill>
        <p:spPr>
          <a:xfrm>
            <a:off x="10115901" y="3497770"/>
            <a:ext cx="1224845" cy="878358"/>
          </a:xfrm>
          <a:prstGeom prst="rect">
            <a:avLst/>
          </a:prstGeom>
        </p:spPr>
      </p:pic>
      <p:pic>
        <p:nvPicPr>
          <p:cNvPr id="35" name="Picture 34">
            <a:extLst>
              <a:ext uri="{FF2B5EF4-FFF2-40B4-BE49-F238E27FC236}">
                <a16:creationId xmlns:a16="http://schemas.microsoft.com/office/drawing/2014/main" id="{7F599E09-67D0-CCAA-FF97-F9B9207EA8CC}"/>
              </a:ext>
            </a:extLst>
          </p:cNvPr>
          <p:cNvPicPr>
            <a:picLocks noChangeAspect="1"/>
          </p:cNvPicPr>
          <p:nvPr/>
        </p:nvPicPr>
        <p:blipFill rotWithShape="1">
          <a:blip r:embed="rId6"/>
          <a:srcRect l="11037" r="14034"/>
          <a:stretch/>
        </p:blipFill>
        <p:spPr>
          <a:xfrm>
            <a:off x="10128164" y="1680354"/>
            <a:ext cx="1187414" cy="878358"/>
          </a:xfrm>
          <a:prstGeom prst="rect">
            <a:avLst/>
          </a:prstGeom>
        </p:spPr>
      </p:pic>
      <p:pic>
        <p:nvPicPr>
          <p:cNvPr id="37" name="Picture 36">
            <a:extLst>
              <a:ext uri="{FF2B5EF4-FFF2-40B4-BE49-F238E27FC236}">
                <a16:creationId xmlns:a16="http://schemas.microsoft.com/office/drawing/2014/main" id="{ECB26E4E-724F-CDA2-D201-390405300CB1}"/>
              </a:ext>
            </a:extLst>
          </p:cNvPr>
          <p:cNvPicPr>
            <a:picLocks noChangeAspect="1"/>
          </p:cNvPicPr>
          <p:nvPr/>
        </p:nvPicPr>
        <p:blipFill rotWithShape="1">
          <a:blip r:embed="rId7"/>
          <a:srcRect l="9837" r="6188"/>
          <a:stretch/>
        </p:blipFill>
        <p:spPr>
          <a:xfrm>
            <a:off x="10145697" y="5400501"/>
            <a:ext cx="1195049" cy="941658"/>
          </a:xfrm>
          <a:prstGeom prst="rect">
            <a:avLst/>
          </a:prstGeom>
        </p:spPr>
      </p:pic>
      <p:sp>
        <p:nvSpPr>
          <p:cNvPr id="41" name="TextBox 40">
            <a:extLst>
              <a:ext uri="{FF2B5EF4-FFF2-40B4-BE49-F238E27FC236}">
                <a16:creationId xmlns:a16="http://schemas.microsoft.com/office/drawing/2014/main" id="{276B191A-80BC-D1F8-5D61-C156778BBAD3}"/>
              </a:ext>
            </a:extLst>
          </p:cNvPr>
          <p:cNvSpPr txBox="1"/>
          <p:nvPr/>
        </p:nvSpPr>
        <p:spPr>
          <a:xfrm>
            <a:off x="6697953" y="4601554"/>
            <a:ext cx="3457438" cy="738664"/>
          </a:xfrm>
          <a:prstGeom prst="rect">
            <a:avLst/>
          </a:prstGeom>
          <a:noFill/>
        </p:spPr>
        <p:txBody>
          <a:bodyPr wrap="square">
            <a:spAutoFit/>
          </a:bodyPr>
          <a:lstStyle/>
          <a:p>
            <a:pPr algn="l"/>
            <a:r>
              <a:rPr lang="en-US" sz="1100" b="1" i="0" u="none" strike="noStrike" baseline="0" dirty="0">
                <a:solidFill>
                  <a:srgbClr val="0070C0"/>
                </a:solidFill>
                <a:latin typeface="OpenSans-Semibold"/>
              </a:rPr>
              <a:t>Automotive Electrical and Electronic (E/E) Systems Engineering</a:t>
            </a:r>
          </a:p>
          <a:p>
            <a:pPr algn="l"/>
            <a:r>
              <a:rPr lang="en-US" sz="1000" b="0" i="0" u="none" strike="noStrike" baseline="0" dirty="0">
                <a:latin typeface="OpenSans"/>
              </a:rPr>
              <a:t>E/E Systems design </a:t>
            </a:r>
            <a:r>
              <a:rPr lang="en-US" sz="1000" dirty="0">
                <a:latin typeface="OpenSans"/>
              </a:rPr>
              <a:t>s</a:t>
            </a:r>
            <a:r>
              <a:rPr lang="en-US" sz="1000" b="0" i="0" u="none" strike="noStrike" baseline="0" dirty="0">
                <a:latin typeface="OpenSans"/>
              </a:rPr>
              <a:t>olutions for ever-advancing </a:t>
            </a:r>
            <a:r>
              <a:rPr lang="en-US" sz="1000" dirty="0">
                <a:latin typeface="OpenSans"/>
              </a:rPr>
              <a:t>a</a:t>
            </a:r>
            <a:r>
              <a:rPr lang="en-US" sz="1000" b="0" i="0" u="none" strike="noStrike" baseline="0" dirty="0">
                <a:latin typeface="OpenSans"/>
              </a:rPr>
              <a:t>utomobile </a:t>
            </a:r>
            <a:r>
              <a:rPr lang="en-US" sz="1000" dirty="0">
                <a:latin typeface="OpenSans"/>
              </a:rPr>
              <a:t>m</a:t>
            </a:r>
            <a:r>
              <a:rPr lang="en-US" sz="1000" b="0" i="0" u="none" strike="noStrike" baseline="0" dirty="0">
                <a:latin typeface="OpenSans"/>
              </a:rPr>
              <a:t>anufacturing</a:t>
            </a:r>
            <a:endParaRPr lang="en-US" sz="2400" dirty="0"/>
          </a:p>
        </p:txBody>
      </p:sp>
      <p:sp>
        <p:nvSpPr>
          <p:cNvPr id="43" name="TextBox 42">
            <a:extLst>
              <a:ext uri="{FF2B5EF4-FFF2-40B4-BE49-F238E27FC236}">
                <a16:creationId xmlns:a16="http://schemas.microsoft.com/office/drawing/2014/main" id="{31B05D2F-2447-4861-C156-E7D512CED298}"/>
              </a:ext>
            </a:extLst>
          </p:cNvPr>
          <p:cNvSpPr txBox="1"/>
          <p:nvPr/>
        </p:nvSpPr>
        <p:spPr>
          <a:xfrm>
            <a:off x="6715628" y="5504089"/>
            <a:ext cx="3257557" cy="569387"/>
          </a:xfrm>
          <a:prstGeom prst="rect">
            <a:avLst/>
          </a:prstGeom>
          <a:noFill/>
        </p:spPr>
        <p:txBody>
          <a:bodyPr wrap="square">
            <a:spAutoFit/>
          </a:bodyPr>
          <a:lstStyle/>
          <a:p>
            <a:pPr algn="l"/>
            <a:r>
              <a:rPr lang="en-US" sz="1100" b="1" i="0" u="none" strike="noStrike" baseline="0" dirty="0">
                <a:solidFill>
                  <a:srgbClr val="0070C0"/>
                </a:solidFill>
                <a:latin typeface="OpenSans-Semibold"/>
              </a:rPr>
              <a:t>Model-Based Systems Engineering (MBSE)</a:t>
            </a:r>
          </a:p>
          <a:p>
            <a:pPr algn="l"/>
            <a:r>
              <a:rPr lang="en-US" sz="1000" b="0" i="0" u="none" strike="noStrike" baseline="0" dirty="0">
                <a:latin typeface="OpenSans"/>
              </a:rPr>
              <a:t>Model-based </a:t>
            </a:r>
            <a:r>
              <a:rPr lang="en-US" sz="1000" dirty="0">
                <a:latin typeface="OpenSans"/>
              </a:rPr>
              <a:t>p</a:t>
            </a:r>
            <a:r>
              <a:rPr lang="en-US" sz="1000" b="0" i="0" u="none" strike="noStrike" baseline="0" dirty="0">
                <a:latin typeface="OpenSans"/>
              </a:rPr>
              <a:t>roduct </a:t>
            </a:r>
            <a:r>
              <a:rPr lang="en-US" sz="1000" dirty="0">
                <a:latin typeface="OpenSans"/>
              </a:rPr>
              <a:t>d</a:t>
            </a:r>
            <a:r>
              <a:rPr lang="en-US" sz="1000" b="0" i="0" u="none" strike="noStrike" baseline="0" dirty="0">
                <a:latin typeface="OpenSans"/>
              </a:rPr>
              <a:t>evelopment to address growing product complexity and the </a:t>
            </a:r>
            <a:r>
              <a:rPr lang="en-US" sz="1000" dirty="0">
                <a:latin typeface="OpenSans"/>
              </a:rPr>
              <a:t>adoption of </a:t>
            </a:r>
            <a:r>
              <a:rPr lang="en-US" sz="1000" b="0" i="0" u="none" strike="noStrike" baseline="0" dirty="0">
                <a:latin typeface="OpenSans"/>
              </a:rPr>
              <a:t>Digital Engineering</a:t>
            </a:r>
            <a:endParaRPr lang="en-US" sz="2400" dirty="0"/>
          </a:p>
        </p:txBody>
      </p:sp>
    </p:spTree>
    <p:extLst>
      <p:ext uri="{BB962C8B-B14F-4D97-AF65-F5344CB8AC3E}">
        <p14:creationId xmlns:p14="http://schemas.microsoft.com/office/powerpoint/2010/main" val="362556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7169"/>
            <a:ext cx="3704909" cy="6182474"/>
          </a:xfrm>
          <a:prstGeom prst="rect">
            <a:avLst/>
          </a:prstGeom>
        </p:spPr>
      </p:pic>
      <p:sp>
        <p:nvSpPr>
          <p:cNvPr id="50" name="Rectangle 49"/>
          <p:cNvSpPr/>
          <p:nvPr/>
        </p:nvSpPr>
        <p:spPr>
          <a:xfrm>
            <a:off x="-10386" y="-17556"/>
            <a:ext cx="3704909" cy="6182860"/>
          </a:xfrm>
          <a:prstGeom prst="rect">
            <a:avLst/>
          </a:prstGeom>
          <a:gradFill>
            <a:gsLst>
              <a:gs pos="15000">
                <a:schemeClr val="accent1">
                  <a:lumMod val="75000"/>
                  <a:alpha val="56000"/>
                </a:schemeClr>
              </a:gs>
              <a:gs pos="100000">
                <a:schemeClr val="accent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565730" y="1988840"/>
            <a:ext cx="2641749" cy="1296144"/>
            <a:chOff x="234652" y="3034155"/>
            <a:chExt cx="2641749" cy="1296144"/>
          </a:xfrm>
        </p:grpSpPr>
        <p:sp>
          <p:nvSpPr>
            <p:cNvPr id="3" name="TextBox 2"/>
            <p:cNvSpPr txBox="1"/>
            <p:nvPr/>
          </p:nvSpPr>
          <p:spPr>
            <a:xfrm>
              <a:off x="234652" y="3034155"/>
              <a:ext cx="2641749" cy="1107996"/>
            </a:xfrm>
            <a:prstGeom prst="rect">
              <a:avLst/>
            </a:prstGeom>
            <a:noFill/>
          </p:spPr>
          <p:txBody>
            <a:bodyPr wrap="none" lIns="0" tIns="0" rIns="0" bIns="0" rtlCol="0">
              <a:spAutoFit/>
            </a:bodyPr>
            <a:lstStyle/>
            <a:p>
              <a:pPr algn="ctr"/>
              <a:r>
                <a:rPr lang="en-US" sz="3600" b="1" dirty="0">
                  <a:solidFill>
                    <a:schemeClr val="bg1"/>
                  </a:solidFill>
                  <a:latin typeface="+mj-lt"/>
                </a:rPr>
                <a:t>Future of</a:t>
              </a:r>
            </a:p>
            <a:p>
              <a:pPr algn="ctr"/>
              <a:r>
                <a:rPr lang="en-US" sz="3600" b="1" dirty="0">
                  <a:solidFill>
                    <a:schemeClr val="bg1"/>
                  </a:solidFill>
                  <a:latin typeface="+mj-lt"/>
                </a:rPr>
                <a:t>PCB Design</a:t>
              </a:r>
            </a:p>
          </p:txBody>
        </p:sp>
        <p:cxnSp>
          <p:nvCxnSpPr>
            <p:cNvPr id="5" name="Straight Connector 4"/>
            <p:cNvCxnSpPr/>
            <p:nvPr/>
          </p:nvCxnSpPr>
          <p:spPr>
            <a:xfrm>
              <a:off x="436330" y="4330299"/>
              <a:ext cx="209357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10" name="Diagram 9">
            <a:extLst>
              <a:ext uri="{FF2B5EF4-FFF2-40B4-BE49-F238E27FC236}">
                <a16:creationId xmlns:a16="http://schemas.microsoft.com/office/drawing/2014/main" id="{4DED7033-DD93-80C8-1531-68CA9DC092FD}"/>
              </a:ext>
            </a:extLst>
          </p:cNvPr>
          <p:cNvGraphicFramePr/>
          <p:nvPr>
            <p:extLst>
              <p:ext uri="{D42A27DB-BD31-4B8C-83A1-F6EECF244321}">
                <p14:modId xmlns:p14="http://schemas.microsoft.com/office/powerpoint/2010/main" val="3037051270"/>
              </p:ext>
            </p:extLst>
          </p:nvPr>
        </p:nvGraphicFramePr>
        <p:xfrm>
          <a:off x="3773205" y="575650"/>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7591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8247118" y="877242"/>
            <a:ext cx="3103414" cy="1661993"/>
          </a:xfrm>
          <a:prstGeom prst="rect">
            <a:avLst/>
          </a:prstGeom>
          <a:noFill/>
        </p:spPr>
        <p:txBody>
          <a:bodyPr wrap="none" lIns="0" tIns="0" rIns="0" bIns="0" rtlCol="0">
            <a:spAutoFit/>
          </a:bodyPr>
          <a:lstStyle/>
          <a:p>
            <a:pPr algn="ctr"/>
            <a:r>
              <a:rPr lang="en-US" sz="3600" b="1" dirty="0">
                <a:solidFill>
                  <a:schemeClr val="accent1"/>
                </a:solidFill>
                <a:latin typeface="+mj-lt"/>
              </a:rPr>
              <a:t>Benefits of </a:t>
            </a:r>
          </a:p>
          <a:p>
            <a:pPr algn="ctr"/>
            <a:r>
              <a:rPr lang="en-US" sz="3600" b="1" dirty="0">
                <a:solidFill>
                  <a:schemeClr val="accent1"/>
                </a:solidFill>
                <a:latin typeface="+mj-lt"/>
              </a:rPr>
              <a:t>AI-Based</a:t>
            </a:r>
          </a:p>
          <a:p>
            <a:pPr algn="ctr"/>
            <a:r>
              <a:rPr lang="en-US" sz="3600" b="1" dirty="0">
                <a:solidFill>
                  <a:schemeClr val="accent1"/>
                </a:solidFill>
                <a:latin typeface="+mj-lt"/>
              </a:rPr>
              <a:t>Place &amp; Route</a:t>
            </a:r>
          </a:p>
        </p:txBody>
      </p:sp>
      <p:cxnSp>
        <p:nvCxnSpPr>
          <p:cNvPr id="29" name="Straight Connector 28"/>
          <p:cNvCxnSpPr/>
          <p:nvPr/>
        </p:nvCxnSpPr>
        <p:spPr>
          <a:xfrm>
            <a:off x="8666486" y="2928858"/>
            <a:ext cx="2204065"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F24D29E3-D416-4561-A37A-B43C21906C10}"/>
              </a:ext>
            </a:extLst>
          </p:cNvPr>
          <p:cNvGrpSpPr/>
          <p:nvPr/>
        </p:nvGrpSpPr>
        <p:grpSpPr>
          <a:xfrm>
            <a:off x="3945113" y="3315515"/>
            <a:ext cx="3505664" cy="2888076"/>
            <a:chOff x="384175" y="363127"/>
            <a:chExt cx="3448281" cy="2888076"/>
          </a:xfrm>
        </p:grpSpPr>
        <p:pic>
          <p:nvPicPr>
            <p:cNvPr id="65" name="Picture 6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95" y="376950"/>
              <a:ext cx="3439380" cy="2874253"/>
            </a:xfrm>
            <a:prstGeom prst="rect">
              <a:avLst/>
            </a:prstGeom>
          </p:spPr>
        </p:pic>
        <p:sp>
          <p:nvSpPr>
            <p:cNvPr id="51" name="Rectangle 50"/>
            <p:cNvSpPr/>
            <p:nvPr/>
          </p:nvSpPr>
          <p:spPr>
            <a:xfrm>
              <a:off x="384175" y="363127"/>
              <a:ext cx="3448281" cy="2882900"/>
            </a:xfrm>
            <a:prstGeom prst="rect">
              <a:avLst/>
            </a:prstGeom>
            <a:gradFill>
              <a:gsLst>
                <a:gs pos="15000">
                  <a:schemeClr val="accent1">
                    <a:lumMod val="75000"/>
                    <a:alpha val="56000"/>
                  </a:schemeClr>
                </a:gs>
                <a:gs pos="100000">
                  <a:schemeClr val="accent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9" name="Group 68"/>
            <p:cNvGrpSpPr/>
            <p:nvPr/>
          </p:nvGrpSpPr>
          <p:grpSpPr>
            <a:xfrm>
              <a:off x="556170" y="650937"/>
              <a:ext cx="3067752" cy="2138996"/>
              <a:chOff x="3297431" y="582828"/>
              <a:chExt cx="3067752" cy="2138996"/>
            </a:xfrm>
          </p:grpSpPr>
          <p:sp>
            <p:nvSpPr>
              <p:cNvPr id="63" name="Text Placeholder 2"/>
              <p:cNvSpPr txBox="1">
                <a:spLocks/>
              </p:cNvSpPr>
              <p:nvPr/>
            </p:nvSpPr>
            <p:spPr>
              <a:xfrm>
                <a:off x="3582865" y="1232669"/>
                <a:ext cx="2579032" cy="79682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sz="1200" dirty="0">
                    <a:solidFill>
                      <a:schemeClr val="bg1"/>
                    </a:solidFill>
                  </a:rPr>
                  <a:t>Only one result is generated unlike Autorouters. Overall setup, place and route time is significantly reduced.</a:t>
                </a:r>
              </a:p>
            </p:txBody>
          </p:sp>
          <p:sp>
            <p:nvSpPr>
              <p:cNvPr id="64" name="TextBox 63"/>
              <p:cNvSpPr txBox="1"/>
              <p:nvPr/>
            </p:nvSpPr>
            <p:spPr>
              <a:xfrm>
                <a:off x="3297431" y="582828"/>
                <a:ext cx="3067752" cy="246221"/>
              </a:xfrm>
              <a:prstGeom prst="rect">
                <a:avLst/>
              </a:prstGeom>
              <a:noFill/>
            </p:spPr>
            <p:txBody>
              <a:bodyPr wrap="none" lIns="0" tIns="0" rIns="0" bIns="0" rtlCol="0">
                <a:spAutoFit/>
              </a:bodyPr>
              <a:lstStyle/>
              <a:p>
                <a:r>
                  <a:rPr lang="en-US" sz="1600" b="1" dirty="0">
                    <a:solidFill>
                      <a:schemeClr val="bg1"/>
                    </a:solidFill>
                    <a:latin typeface="+mj-lt"/>
                  </a:rPr>
                  <a:t>FASTER TIME TO COMPLETION</a:t>
                </a:r>
              </a:p>
            </p:txBody>
          </p:sp>
          <p:sp>
            <p:nvSpPr>
              <p:cNvPr id="66" name="Rounded Rectangle 65"/>
              <p:cNvSpPr/>
              <p:nvPr/>
            </p:nvSpPr>
            <p:spPr>
              <a:xfrm>
                <a:off x="3591821" y="2457920"/>
                <a:ext cx="2005135" cy="251460"/>
              </a:xfrm>
              <a:prstGeom prst="roundRect">
                <a:avLst>
                  <a:gd name="adj" fmla="val 50000"/>
                </a:avLst>
              </a:prstGeom>
              <a:solidFill>
                <a:schemeClr val="bg1">
                  <a:alpha val="1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ounded Rectangle 66"/>
              <p:cNvSpPr/>
              <p:nvPr/>
            </p:nvSpPr>
            <p:spPr>
              <a:xfrm>
                <a:off x="3587943" y="2459977"/>
                <a:ext cx="2005135" cy="261847"/>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Rectangle 67"/>
              <p:cNvSpPr/>
              <p:nvPr/>
            </p:nvSpPr>
            <p:spPr>
              <a:xfrm>
                <a:off x="3582865" y="986322"/>
                <a:ext cx="325314" cy="48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 name="Group 4">
            <a:extLst>
              <a:ext uri="{FF2B5EF4-FFF2-40B4-BE49-F238E27FC236}">
                <a16:creationId xmlns:a16="http://schemas.microsoft.com/office/drawing/2014/main" id="{FED53FB9-7866-42D2-8607-19CBB857563B}"/>
              </a:ext>
            </a:extLst>
          </p:cNvPr>
          <p:cNvGrpSpPr/>
          <p:nvPr/>
        </p:nvGrpSpPr>
        <p:grpSpPr>
          <a:xfrm>
            <a:off x="3935307" y="343851"/>
            <a:ext cx="3480580" cy="2888073"/>
            <a:chOff x="3973589" y="363127"/>
            <a:chExt cx="3480580" cy="2888073"/>
          </a:xfrm>
        </p:grpSpPr>
        <p:pic>
          <p:nvPicPr>
            <p:cNvPr id="74" name="Picture 7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3589" y="368300"/>
              <a:ext cx="3449728" cy="2882900"/>
            </a:xfrm>
            <a:prstGeom prst="rect">
              <a:avLst/>
            </a:prstGeom>
          </p:spPr>
        </p:pic>
        <p:sp>
          <p:nvSpPr>
            <p:cNvPr id="39" name="Rectangle 38"/>
            <p:cNvSpPr/>
            <p:nvPr/>
          </p:nvSpPr>
          <p:spPr>
            <a:xfrm>
              <a:off x="3981140" y="363127"/>
              <a:ext cx="3473029" cy="2882900"/>
            </a:xfrm>
            <a:prstGeom prst="rect">
              <a:avLst/>
            </a:prstGeom>
            <a:gradFill>
              <a:gsLst>
                <a:gs pos="15000">
                  <a:schemeClr val="accent1">
                    <a:lumMod val="75000"/>
                    <a:alpha val="56000"/>
                  </a:schemeClr>
                </a:gs>
                <a:gs pos="100000">
                  <a:schemeClr val="accent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p:cNvGrpSpPr/>
            <p:nvPr/>
          </p:nvGrpSpPr>
          <p:grpSpPr>
            <a:xfrm>
              <a:off x="4091549" y="650297"/>
              <a:ext cx="3207609" cy="2230274"/>
              <a:chOff x="2979111" y="589126"/>
              <a:chExt cx="3207609" cy="2230274"/>
            </a:xfrm>
          </p:grpSpPr>
          <p:sp>
            <p:nvSpPr>
              <p:cNvPr id="76" name="Text Placeholder 2"/>
              <p:cNvSpPr txBox="1">
                <a:spLocks/>
              </p:cNvSpPr>
              <p:nvPr/>
            </p:nvSpPr>
            <p:spPr>
              <a:xfrm>
                <a:off x="3348691" y="1232669"/>
                <a:ext cx="2520280" cy="51982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sz="1200" dirty="0">
                    <a:solidFill>
                      <a:schemeClr val="bg1"/>
                    </a:solidFill>
                  </a:rPr>
                  <a:t>AI learns from previous designs and follows similar design strategies. </a:t>
                </a:r>
              </a:p>
            </p:txBody>
          </p:sp>
          <p:sp>
            <p:nvSpPr>
              <p:cNvPr id="77" name="TextBox 76"/>
              <p:cNvSpPr txBox="1"/>
              <p:nvPr/>
            </p:nvSpPr>
            <p:spPr>
              <a:xfrm>
                <a:off x="2979111" y="589126"/>
                <a:ext cx="3207609" cy="246221"/>
              </a:xfrm>
              <a:prstGeom prst="rect">
                <a:avLst/>
              </a:prstGeom>
              <a:noFill/>
            </p:spPr>
            <p:txBody>
              <a:bodyPr wrap="none" lIns="0" tIns="0" rIns="0" bIns="0" rtlCol="0">
                <a:spAutoFit/>
              </a:bodyPr>
              <a:lstStyle/>
              <a:p>
                <a:r>
                  <a:rPr lang="en-US" sz="1600" b="1" dirty="0">
                    <a:solidFill>
                      <a:schemeClr val="bg1"/>
                    </a:solidFill>
                    <a:latin typeface="+mj-lt"/>
                  </a:rPr>
                  <a:t>LEARN FROM BEST PRACTICES</a:t>
                </a:r>
              </a:p>
            </p:txBody>
          </p:sp>
          <p:sp>
            <p:nvSpPr>
              <p:cNvPr id="78" name="Rounded Rectangle 77"/>
              <p:cNvSpPr/>
              <p:nvPr/>
            </p:nvSpPr>
            <p:spPr>
              <a:xfrm>
                <a:off x="3348691" y="2567940"/>
                <a:ext cx="2005135" cy="251460"/>
              </a:xfrm>
              <a:prstGeom prst="roundRect">
                <a:avLst>
                  <a:gd name="adj" fmla="val 50000"/>
                </a:avLst>
              </a:prstGeom>
              <a:solidFill>
                <a:schemeClr val="bg1">
                  <a:alpha val="1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ounded Rectangle 78"/>
              <p:cNvSpPr/>
              <p:nvPr/>
            </p:nvSpPr>
            <p:spPr>
              <a:xfrm>
                <a:off x="3348691" y="2567940"/>
                <a:ext cx="2005135" cy="251460"/>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348691" y="1054071"/>
                <a:ext cx="325314" cy="48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6" name="Group 5">
            <a:extLst>
              <a:ext uri="{FF2B5EF4-FFF2-40B4-BE49-F238E27FC236}">
                <a16:creationId xmlns:a16="http://schemas.microsoft.com/office/drawing/2014/main" id="{4B397B19-2575-4760-B4C8-80AE463A2C75}"/>
              </a:ext>
            </a:extLst>
          </p:cNvPr>
          <p:cNvGrpSpPr/>
          <p:nvPr/>
        </p:nvGrpSpPr>
        <p:grpSpPr>
          <a:xfrm>
            <a:off x="351876" y="3329338"/>
            <a:ext cx="3474627" cy="2882900"/>
            <a:chOff x="3950288" y="3371798"/>
            <a:chExt cx="3474627" cy="2882900"/>
          </a:xfrm>
        </p:grpSpPr>
        <p:pic>
          <p:nvPicPr>
            <p:cNvPr id="40" name="Picture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85535" y="3376122"/>
              <a:ext cx="3439380" cy="2874253"/>
            </a:xfrm>
            <a:prstGeom prst="rect">
              <a:avLst/>
            </a:prstGeom>
          </p:spPr>
        </p:pic>
        <p:sp>
          <p:nvSpPr>
            <p:cNvPr id="60" name="Rectangle 59"/>
            <p:cNvSpPr/>
            <p:nvPr/>
          </p:nvSpPr>
          <p:spPr>
            <a:xfrm>
              <a:off x="3950288" y="3371798"/>
              <a:ext cx="3473029" cy="2882900"/>
            </a:xfrm>
            <a:prstGeom prst="rect">
              <a:avLst/>
            </a:prstGeom>
            <a:gradFill>
              <a:gsLst>
                <a:gs pos="15000">
                  <a:schemeClr val="accent1">
                    <a:lumMod val="75000"/>
                    <a:alpha val="56000"/>
                  </a:schemeClr>
                </a:gs>
                <a:gs pos="100000">
                  <a:schemeClr val="accent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9" name="Group 88"/>
            <p:cNvGrpSpPr/>
            <p:nvPr/>
          </p:nvGrpSpPr>
          <p:grpSpPr>
            <a:xfrm>
              <a:off x="4461370" y="3648713"/>
              <a:ext cx="2328848" cy="2141642"/>
              <a:chOff x="3582865" y="677758"/>
              <a:chExt cx="2328848" cy="2141642"/>
            </a:xfrm>
          </p:grpSpPr>
          <p:sp>
            <p:nvSpPr>
              <p:cNvPr id="90" name="Text Placeholder 2"/>
              <p:cNvSpPr txBox="1">
                <a:spLocks/>
              </p:cNvSpPr>
              <p:nvPr/>
            </p:nvSpPr>
            <p:spPr>
              <a:xfrm>
                <a:off x="3582865" y="1232669"/>
                <a:ext cx="2328848" cy="79682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sz="1200" dirty="0">
                    <a:solidFill>
                      <a:schemeClr val="bg1"/>
                    </a:solidFill>
                  </a:rPr>
                  <a:t>Holistic approach to routing with learned best practices produce human-like results.</a:t>
                </a:r>
              </a:p>
            </p:txBody>
          </p:sp>
          <p:sp>
            <p:nvSpPr>
              <p:cNvPr id="91" name="TextBox 90"/>
              <p:cNvSpPr txBox="1"/>
              <p:nvPr/>
            </p:nvSpPr>
            <p:spPr>
              <a:xfrm>
                <a:off x="3582865" y="677758"/>
                <a:ext cx="2293064" cy="246221"/>
              </a:xfrm>
              <a:prstGeom prst="rect">
                <a:avLst/>
              </a:prstGeom>
              <a:noFill/>
            </p:spPr>
            <p:txBody>
              <a:bodyPr wrap="none" lIns="0" tIns="0" rIns="0" bIns="0" rtlCol="0">
                <a:spAutoFit/>
              </a:bodyPr>
              <a:lstStyle/>
              <a:p>
                <a:r>
                  <a:rPr lang="en-US" sz="1600" b="1" dirty="0">
                    <a:solidFill>
                      <a:schemeClr val="bg1"/>
                    </a:solidFill>
                    <a:latin typeface="+mj-lt"/>
                  </a:rPr>
                  <a:t>HUMAN-LIKE RESULTS</a:t>
                </a:r>
              </a:p>
            </p:txBody>
          </p:sp>
          <p:sp>
            <p:nvSpPr>
              <p:cNvPr id="92" name="Rounded Rectangle 91"/>
              <p:cNvSpPr/>
              <p:nvPr/>
            </p:nvSpPr>
            <p:spPr>
              <a:xfrm>
                <a:off x="3582865" y="2567940"/>
                <a:ext cx="2005135" cy="251460"/>
              </a:xfrm>
              <a:prstGeom prst="roundRect">
                <a:avLst>
                  <a:gd name="adj" fmla="val 50000"/>
                </a:avLst>
              </a:prstGeom>
              <a:solidFill>
                <a:schemeClr val="bg1">
                  <a:alpha val="1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ounded Rectangle 92"/>
              <p:cNvSpPr/>
              <p:nvPr/>
            </p:nvSpPr>
            <p:spPr>
              <a:xfrm>
                <a:off x="3582865" y="2567940"/>
                <a:ext cx="2005135" cy="251460"/>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3582865" y="1054071"/>
                <a:ext cx="325314" cy="48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 name="Group 2">
            <a:extLst>
              <a:ext uri="{FF2B5EF4-FFF2-40B4-BE49-F238E27FC236}">
                <a16:creationId xmlns:a16="http://schemas.microsoft.com/office/drawing/2014/main" id="{124F4C41-2553-4AA8-8EE3-3CC76D61679C}"/>
              </a:ext>
            </a:extLst>
          </p:cNvPr>
          <p:cNvGrpSpPr/>
          <p:nvPr/>
        </p:nvGrpSpPr>
        <p:grpSpPr>
          <a:xfrm>
            <a:off x="351876" y="336791"/>
            <a:ext cx="3479576" cy="2893287"/>
            <a:chOff x="384176" y="3378097"/>
            <a:chExt cx="3479576" cy="2893287"/>
          </a:xfrm>
        </p:grpSpPr>
        <p:pic>
          <p:nvPicPr>
            <p:cNvPr id="41" name="Picture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4176" y="3378097"/>
              <a:ext cx="3444995" cy="2878944"/>
            </a:xfrm>
            <a:prstGeom prst="rect">
              <a:avLst/>
            </a:prstGeom>
          </p:spPr>
        </p:pic>
        <p:sp>
          <p:nvSpPr>
            <p:cNvPr id="61" name="Rectangle 60"/>
            <p:cNvSpPr/>
            <p:nvPr/>
          </p:nvSpPr>
          <p:spPr>
            <a:xfrm>
              <a:off x="390723" y="3381295"/>
              <a:ext cx="3473029" cy="2890089"/>
            </a:xfrm>
            <a:prstGeom prst="rect">
              <a:avLst/>
            </a:prstGeom>
            <a:gradFill>
              <a:gsLst>
                <a:gs pos="15000">
                  <a:schemeClr val="accent1">
                    <a:lumMod val="75000"/>
                    <a:alpha val="56000"/>
                  </a:schemeClr>
                </a:gs>
                <a:gs pos="100000">
                  <a:schemeClr val="accent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p:cNvGrpSpPr/>
            <p:nvPr/>
          </p:nvGrpSpPr>
          <p:grpSpPr>
            <a:xfrm>
              <a:off x="494578" y="3672327"/>
              <a:ext cx="3265317" cy="2205041"/>
              <a:chOff x="3235839" y="614359"/>
              <a:chExt cx="3265317" cy="2205041"/>
            </a:xfrm>
          </p:grpSpPr>
          <p:sp>
            <p:nvSpPr>
              <p:cNvPr id="97" name="Text Placeholder 2"/>
              <p:cNvSpPr txBox="1">
                <a:spLocks/>
              </p:cNvSpPr>
              <p:nvPr/>
            </p:nvSpPr>
            <p:spPr>
              <a:xfrm>
                <a:off x="3582865" y="1232669"/>
                <a:ext cx="2334368" cy="51982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sz="1200" dirty="0">
                    <a:solidFill>
                      <a:schemeClr val="bg1"/>
                    </a:solidFill>
                  </a:rPr>
                  <a:t>There is limited setup knowledge and design experience required.</a:t>
                </a:r>
              </a:p>
            </p:txBody>
          </p:sp>
          <p:sp>
            <p:nvSpPr>
              <p:cNvPr id="98" name="TextBox 97"/>
              <p:cNvSpPr txBox="1"/>
              <p:nvPr/>
            </p:nvSpPr>
            <p:spPr>
              <a:xfrm>
                <a:off x="3235839" y="614359"/>
                <a:ext cx="3265317" cy="246221"/>
              </a:xfrm>
              <a:prstGeom prst="rect">
                <a:avLst/>
              </a:prstGeom>
              <a:noFill/>
            </p:spPr>
            <p:txBody>
              <a:bodyPr wrap="none" lIns="0" tIns="0" rIns="0" bIns="0" rtlCol="0">
                <a:spAutoFit/>
              </a:bodyPr>
              <a:lstStyle/>
              <a:p>
                <a:r>
                  <a:rPr lang="en-US" sz="1600" b="1" dirty="0">
                    <a:solidFill>
                      <a:schemeClr val="bg1"/>
                    </a:solidFill>
                    <a:latin typeface="+mj-lt"/>
                  </a:rPr>
                  <a:t>PCB EXPERTISE NOT REQUIRED</a:t>
                </a:r>
              </a:p>
            </p:txBody>
          </p:sp>
          <p:sp>
            <p:nvSpPr>
              <p:cNvPr id="99" name="Rounded Rectangle 98"/>
              <p:cNvSpPr/>
              <p:nvPr/>
            </p:nvSpPr>
            <p:spPr>
              <a:xfrm>
                <a:off x="3582865" y="2567940"/>
                <a:ext cx="2005135" cy="251460"/>
              </a:xfrm>
              <a:prstGeom prst="roundRect">
                <a:avLst>
                  <a:gd name="adj" fmla="val 50000"/>
                </a:avLst>
              </a:prstGeom>
              <a:solidFill>
                <a:schemeClr val="bg1">
                  <a:alpha val="1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ounded Rectangle 99"/>
              <p:cNvSpPr/>
              <p:nvPr/>
            </p:nvSpPr>
            <p:spPr>
              <a:xfrm>
                <a:off x="3582864" y="2567940"/>
                <a:ext cx="2005135" cy="251460"/>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3582865" y="1079304"/>
                <a:ext cx="325314" cy="48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7" name="Picture 6">
            <a:extLst>
              <a:ext uri="{FF2B5EF4-FFF2-40B4-BE49-F238E27FC236}">
                <a16:creationId xmlns:a16="http://schemas.microsoft.com/office/drawing/2014/main" id="{35B48001-523A-1E27-947D-9B006B352B2B}"/>
              </a:ext>
            </a:extLst>
          </p:cNvPr>
          <p:cNvPicPr>
            <a:picLocks noChangeAspect="1"/>
          </p:cNvPicPr>
          <p:nvPr/>
        </p:nvPicPr>
        <p:blipFill>
          <a:blip r:embed="rId7"/>
          <a:stretch>
            <a:fillRect/>
          </a:stretch>
        </p:blipFill>
        <p:spPr>
          <a:xfrm>
            <a:off x="8360550" y="3169511"/>
            <a:ext cx="2876550" cy="2914650"/>
          </a:xfrm>
          <a:prstGeom prst="rect">
            <a:avLst/>
          </a:prstGeom>
        </p:spPr>
      </p:pic>
    </p:spTree>
    <p:extLst>
      <p:ext uri="{BB962C8B-B14F-4D97-AF65-F5344CB8AC3E}">
        <p14:creationId xmlns:p14="http://schemas.microsoft.com/office/powerpoint/2010/main" val="2611921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6230335" y="1819580"/>
            <a:ext cx="2795325" cy="1753436"/>
          </a:xfrm>
          <a:prstGeom prst="rect">
            <a:avLst/>
          </a:prstGeom>
          <a:blipFill>
            <a:blip r:embed="rId3"/>
            <a:srcRect/>
            <a:stretch>
              <a:fillRect l="-820" r="-831" b="-13819"/>
            </a:stretch>
          </a:bli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p:cNvCxnSpPr/>
          <p:nvPr/>
        </p:nvCxnSpPr>
        <p:spPr>
          <a:xfrm flipH="1">
            <a:off x="4212421" y="3959440"/>
            <a:ext cx="8956"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Round Same Side Corner Rectangle 9"/>
          <p:cNvSpPr/>
          <p:nvPr/>
        </p:nvSpPr>
        <p:spPr>
          <a:xfrm>
            <a:off x="3004625" y="1516634"/>
            <a:ext cx="2814847" cy="258260"/>
          </a:xfrm>
          <a:prstGeom prst="round2SameRect">
            <a:avLst>
              <a:gd name="adj1" fmla="val 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Design Gateway</a:t>
            </a:r>
            <a:endParaRPr lang="en-US" sz="1400" dirty="0"/>
          </a:p>
        </p:txBody>
      </p:sp>
      <p:sp>
        <p:nvSpPr>
          <p:cNvPr id="42" name="Rectangle 41"/>
          <p:cNvSpPr/>
          <p:nvPr/>
        </p:nvSpPr>
        <p:spPr>
          <a:xfrm>
            <a:off x="3003981" y="1813677"/>
            <a:ext cx="2806866" cy="1759339"/>
          </a:xfrm>
          <a:prstGeom prst="rect">
            <a:avLst/>
          </a:prstGeom>
          <a:blipFill>
            <a:blip r:embed="rId4"/>
            <a:stretch>
              <a:fillRect/>
            </a:stretch>
          </a:bli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Title 49"/>
          <p:cNvSpPr>
            <a:spLocks noGrp="1"/>
          </p:cNvSpPr>
          <p:nvPr>
            <p:ph type="title"/>
          </p:nvPr>
        </p:nvSpPr>
        <p:spPr>
          <a:xfrm>
            <a:off x="2261704" y="297251"/>
            <a:ext cx="7668592" cy="630774"/>
          </a:xfrm>
        </p:spPr>
        <p:txBody>
          <a:bodyPr>
            <a:noAutofit/>
          </a:bodyPr>
          <a:lstStyle/>
          <a:p>
            <a:r>
              <a:rPr lang="en-US" sz="3600" b="1" dirty="0">
                <a:ea typeface="+mn-ea"/>
                <a:cs typeface="+mn-cs"/>
              </a:rPr>
              <a:t>3D Electronic Subsystem Design</a:t>
            </a:r>
            <a:br>
              <a:rPr lang="en-US" dirty="0"/>
            </a:br>
            <a:endParaRPr lang="de-DE" b="0" dirty="0"/>
          </a:p>
        </p:txBody>
      </p:sp>
      <p:sp>
        <p:nvSpPr>
          <p:cNvPr id="11" name="Round Same Side Corner Rectangle 10"/>
          <p:cNvSpPr/>
          <p:nvPr/>
        </p:nvSpPr>
        <p:spPr>
          <a:xfrm>
            <a:off x="6226061" y="1525640"/>
            <a:ext cx="2803874" cy="249254"/>
          </a:xfrm>
          <a:prstGeom prst="round2SameRect">
            <a:avLst>
              <a:gd name="adj1" fmla="val 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t>Design Force</a:t>
            </a:r>
            <a:endParaRPr lang="en-US" sz="1200" dirty="0"/>
          </a:p>
        </p:txBody>
      </p:sp>
      <p:sp>
        <p:nvSpPr>
          <p:cNvPr id="12" name="Round Same Side Corner Rectangle 11"/>
          <p:cNvSpPr/>
          <p:nvPr/>
        </p:nvSpPr>
        <p:spPr>
          <a:xfrm>
            <a:off x="6166392" y="4064924"/>
            <a:ext cx="2846876" cy="248781"/>
          </a:xfrm>
          <a:prstGeom prst="round2SameRect">
            <a:avLst>
              <a:gd name="adj1" fmla="val 0"/>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Chip / Package / Board Co-design</a:t>
            </a:r>
          </a:p>
        </p:txBody>
      </p:sp>
      <p:sp>
        <p:nvSpPr>
          <p:cNvPr id="43" name="Rectangle 42"/>
          <p:cNvSpPr/>
          <p:nvPr/>
        </p:nvSpPr>
        <p:spPr>
          <a:xfrm>
            <a:off x="7536160" y="2696297"/>
            <a:ext cx="1489500" cy="871593"/>
          </a:xfrm>
          <a:prstGeom prst="rect">
            <a:avLst/>
          </a:prstGeom>
          <a:blipFill>
            <a:blip r:embed="rId5"/>
            <a:stretch>
              <a:fillRect/>
            </a:stretch>
          </a:bli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1"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34963" y="1287925"/>
            <a:ext cx="2148115" cy="379501"/>
          </a:xfrm>
          <a:prstGeom prst="rect">
            <a:avLst/>
          </a:prstGeom>
          <a:noFill/>
          <a:ln w="9525">
            <a:noFill/>
            <a:miter lim="800000"/>
            <a:headEnd/>
            <a:tailEnd/>
          </a:ln>
        </p:spPr>
      </p:pic>
      <p:sp>
        <p:nvSpPr>
          <p:cNvPr id="8" name="Round Same Side Corner Rectangle 7"/>
          <p:cNvSpPr/>
          <p:nvPr/>
        </p:nvSpPr>
        <p:spPr>
          <a:xfrm>
            <a:off x="2995999" y="4069462"/>
            <a:ext cx="2760536" cy="259213"/>
          </a:xfrm>
          <a:prstGeom prst="round2SameRect">
            <a:avLst>
              <a:gd name="adj1" fmla="val 0"/>
              <a:gd name="adj2"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ECAD / MCAD Co-design</a:t>
            </a:r>
          </a:p>
        </p:txBody>
      </p:sp>
      <p:sp>
        <p:nvSpPr>
          <p:cNvPr id="30" name="Round Same Side Corner Rectangle 29"/>
          <p:cNvSpPr/>
          <p:nvPr/>
        </p:nvSpPr>
        <p:spPr>
          <a:xfrm>
            <a:off x="3002538" y="1128110"/>
            <a:ext cx="6029170" cy="360000"/>
          </a:xfrm>
          <a:prstGeom prst="round2SameRect">
            <a:avLst>
              <a:gd name="adj1" fmla="val 33867"/>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t>System Level 2D/3D Multiboard Design</a:t>
            </a:r>
            <a:endParaRPr lang="en-US" sz="1600" dirty="0">
              <a:solidFill>
                <a:schemeClr val="bg1"/>
              </a:solidFill>
            </a:endParaRPr>
          </a:p>
        </p:txBody>
      </p:sp>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04460" y="4370041"/>
            <a:ext cx="2808808" cy="2044812"/>
          </a:xfrm>
          <a:prstGeom prst="rect">
            <a:avLst/>
          </a:prstGeom>
        </p:spPr>
      </p:pic>
      <p:pic>
        <p:nvPicPr>
          <p:cNvPr id="34" name="Picture 33"/>
          <p:cNvPicPr>
            <a:picLocks noChangeAspect="1"/>
          </p:cNvPicPr>
          <p:nvPr/>
        </p:nvPicPr>
        <p:blipFill>
          <a:blip r:embed="rId8"/>
          <a:stretch>
            <a:fillRect/>
          </a:stretch>
        </p:blipFill>
        <p:spPr>
          <a:xfrm>
            <a:off x="3000017" y="4412331"/>
            <a:ext cx="2774352" cy="1903945"/>
          </a:xfrm>
          <a:prstGeom prst="rect">
            <a:avLst/>
          </a:prstGeom>
        </p:spPr>
      </p:pic>
      <p:grpSp>
        <p:nvGrpSpPr>
          <p:cNvPr id="4" name="Group 3"/>
          <p:cNvGrpSpPr/>
          <p:nvPr/>
        </p:nvGrpSpPr>
        <p:grpSpPr>
          <a:xfrm>
            <a:off x="9013268" y="939088"/>
            <a:ext cx="2962900" cy="1980821"/>
            <a:chOff x="9037756" y="1667426"/>
            <a:chExt cx="2962900" cy="1980821"/>
          </a:xfrm>
        </p:grpSpPr>
        <p:sp>
          <p:nvSpPr>
            <p:cNvPr id="19" name="TextBox 18"/>
            <p:cNvSpPr txBox="1"/>
            <p:nvPr/>
          </p:nvSpPr>
          <p:spPr>
            <a:xfrm>
              <a:off x="9858518" y="2032420"/>
              <a:ext cx="2142138" cy="1615827"/>
            </a:xfrm>
            <a:prstGeom prst="rect">
              <a:avLst/>
            </a:prstGeom>
            <a:noFill/>
            <a:ln>
              <a:solidFill>
                <a:schemeClr val="tx1"/>
              </a:solidFill>
            </a:ln>
          </p:spPr>
          <p:txBody>
            <a:bodyPr wrap="square" rtlCol="0">
              <a:spAutoFit/>
            </a:bodyPr>
            <a:lstStyle/>
            <a:p>
              <a:pPr marL="171450" indent="-171450">
                <a:buFont typeface="Wingdings" panose="05000000000000000000" pitchFamily="2" charset="2"/>
                <a:buChar char="§"/>
              </a:pPr>
              <a:r>
                <a:rPr lang="en-US" sz="1100" b="1" dirty="0"/>
                <a:t>2D/3D Single and multi-board layout</a:t>
              </a:r>
              <a:r>
                <a:rPr lang="en-US" sz="1100" dirty="0"/>
                <a:t>, routing and verification</a:t>
              </a:r>
            </a:p>
            <a:p>
              <a:pPr marL="171450" indent="-171450">
                <a:buFont typeface="Wingdings" panose="05000000000000000000" pitchFamily="2" charset="2"/>
                <a:buChar char="§"/>
              </a:pPr>
              <a:r>
                <a:rPr lang="en-US" sz="1100" dirty="0"/>
                <a:t>Routing by constraints</a:t>
              </a:r>
            </a:p>
            <a:p>
              <a:pPr marL="171450" indent="-171450">
                <a:buFont typeface="Wingdings" panose="05000000000000000000" pitchFamily="2" charset="2"/>
                <a:buChar char="§"/>
              </a:pPr>
              <a:r>
                <a:rPr lang="en-US" sz="1100" dirty="0"/>
                <a:t>SI/PI and multi-board EMC</a:t>
              </a:r>
            </a:p>
            <a:p>
              <a:pPr marL="171450" indent="-171450">
                <a:buFont typeface="Wingdings" panose="05000000000000000000" pitchFamily="2" charset="2"/>
                <a:buChar char="§"/>
              </a:pPr>
              <a:r>
                <a:rPr lang="en-US" sz="1100" dirty="0"/>
                <a:t>Advanced manufacturing checks</a:t>
              </a:r>
            </a:p>
            <a:p>
              <a:pPr marL="171450" indent="-171450">
                <a:buFont typeface="Wingdings" panose="05000000000000000000" pitchFamily="2" charset="2"/>
                <a:buChar char="§"/>
              </a:pPr>
              <a:r>
                <a:rPr lang="en-GB" sz="1100" dirty="0"/>
                <a:t>Third party simulation</a:t>
              </a:r>
            </a:p>
            <a:p>
              <a:pPr marL="171450" indent="-171450">
                <a:buFont typeface="Wingdings" panose="05000000000000000000" pitchFamily="2" charset="2"/>
                <a:buChar char="§"/>
              </a:pPr>
              <a:r>
                <a:rPr lang="en-GB" sz="1100" dirty="0"/>
                <a:t>FPGA design</a:t>
              </a:r>
            </a:p>
          </p:txBody>
        </p:sp>
        <p:cxnSp>
          <p:nvCxnSpPr>
            <p:cNvPr id="24" name="Elbow Connector 23"/>
            <p:cNvCxnSpPr>
              <a:cxnSpLocks/>
              <a:stCxn id="19" idx="1"/>
            </p:cNvCxnSpPr>
            <p:nvPr/>
          </p:nvCxnSpPr>
          <p:spPr>
            <a:xfrm rot="10800000">
              <a:off x="9037756" y="2754786"/>
              <a:ext cx="820762" cy="8554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5" name="Round Same Side Corner Rectangle 34"/>
            <p:cNvSpPr/>
            <p:nvPr/>
          </p:nvSpPr>
          <p:spPr>
            <a:xfrm>
              <a:off x="9850730" y="1667426"/>
              <a:ext cx="2149926" cy="373314"/>
            </a:xfrm>
            <a:prstGeom prst="round2SameRect">
              <a:avLst>
                <a:gd name="adj1" fmla="val 48036"/>
                <a:gd name="adj2" fmla="val 0"/>
              </a:avLst>
            </a:prstGeom>
            <a:solidFill>
              <a:srgbClr val="003399"/>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solidFill>
                    <a:prstClr val="white"/>
                  </a:solidFill>
                </a:rPr>
                <a:t>3D Multi-board Design</a:t>
              </a:r>
            </a:p>
          </p:txBody>
        </p:sp>
      </p:grpSp>
      <p:grpSp>
        <p:nvGrpSpPr>
          <p:cNvPr id="7" name="Group 6"/>
          <p:cNvGrpSpPr/>
          <p:nvPr/>
        </p:nvGrpSpPr>
        <p:grpSpPr>
          <a:xfrm>
            <a:off x="8975316" y="4743743"/>
            <a:ext cx="2881721" cy="1144671"/>
            <a:chOff x="9013268" y="4445713"/>
            <a:chExt cx="2881721" cy="1144671"/>
          </a:xfrm>
        </p:grpSpPr>
        <p:sp>
          <p:nvSpPr>
            <p:cNvPr id="21" name="TextBox 20"/>
            <p:cNvSpPr txBox="1"/>
            <p:nvPr/>
          </p:nvSpPr>
          <p:spPr>
            <a:xfrm>
              <a:off x="9869722" y="4820943"/>
              <a:ext cx="2025267" cy="769441"/>
            </a:xfrm>
            <a:prstGeom prst="rect">
              <a:avLst/>
            </a:prstGeom>
            <a:noFill/>
            <a:ln>
              <a:solidFill>
                <a:schemeClr val="tx1"/>
              </a:solidFill>
            </a:ln>
          </p:spPr>
          <p:txBody>
            <a:bodyPr wrap="square" rtlCol="0">
              <a:spAutoFit/>
            </a:bodyPr>
            <a:lstStyle/>
            <a:p>
              <a:pPr marL="171450" indent="-171450">
                <a:buFont typeface="Wingdings" panose="05000000000000000000" pitchFamily="2" charset="2"/>
                <a:buChar char="§"/>
              </a:pPr>
              <a:r>
                <a:rPr lang="en-US" sz="1100" b="1" dirty="0"/>
                <a:t>Chip / Package / Board co-design</a:t>
              </a:r>
            </a:p>
            <a:p>
              <a:pPr marL="171450" indent="-171450">
                <a:buFont typeface="Wingdings" panose="05000000000000000000" pitchFamily="2" charset="2"/>
                <a:buChar char="§"/>
              </a:pPr>
              <a:r>
                <a:rPr lang="en-US" sz="1100" dirty="0"/>
                <a:t>IC packaging</a:t>
              </a:r>
            </a:p>
            <a:p>
              <a:pPr marL="171450" indent="-171450">
                <a:buFont typeface="Wingdings" panose="05000000000000000000" pitchFamily="2" charset="2"/>
                <a:buChar char="§"/>
              </a:pPr>
              <a:r>
                <a:rPr lang="en-US" sz="1100" dirty="0" err="1"/>
                <a:t>PoP</a:t>
              </a:r>
              <a:r>
                <a:rPr lang="en-US" sz="1100" dirty="0"/>
                <a:t>/</a:t>
              </a:r>
              <a:r>
                <a:rPr lang="en-US" sz="1100" dirty="0" err="1"/>
                <a:t>SiP</a:t>
              </a:r>
              <a:endParaRPr lang="en-GB" sz="1100" dirty="0"/>
            </a:p>
          </p:txBody>
        </p:sp>
        <p:cxnSp>
          <p:nvCxnSpPr>
            <p:cNvPr id="26" name="Elbow Connector 25"/>
            <p:cNvCxnSpPr>
              <a:stCxn id="21" idx="1"/>
            </p:cNvCxnSpPr>
            <p:nvPr/>
          </p:nvCxnSpPr>
          <p:spPr>
            <a:xfrm rot="10800000">
              <a:off x="9013268" y="5085186"/>
              <a:ext cx="856454" cy="12047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6" name="Round Same Side Corner Rectangle 35"/>
            <p:cNvSpPr/>
            <p:nvPr/>
          </p:nvSpPr>
          <p:spPr>
            <a:xfrm>
              <a:off x="9850729" y="4445713"/>
              <a:ext cx="2044259" cy="373314"/>
            </a:xfrm>
            <a:prstGeom prst="round2SameRect">
              <a:avLst>
                <a:gd name="adj1" fmla="val 48036"/>
                <a:gd name="adj2" fmla="val 0"/>
              </a:avLst>
            </a:prstGeom>
            <a:solidFill>
              <a:srgbClr val="003399"/>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1400" dirty="0">
                  <a:solidFill>
                    <a:prstClr val="white"/>
                  </a:solidFill>
                </a:rPr>
                <a:t>IC Packaging</a:t>
              </a:r>
            </a:p>
          </p:txBody>
        </p:sp>
      </p:grpSp>
      <p:grpSp>
        <p:nvGrpSpPr>
          <p:cNvPr id="6" name="Group 5"/>
          <p:cNvGrpSpPr/>
          <p:nvPr/>
        </p:nvGrpSpPr>
        <p:grpSpPr>
          <a:xfrm>
            <a:off x="334963" y="4259056"/>
            <a:ext cx="2669017" cy="1162051"/>
            <a:chOff x="334963" y="4259056"/>
            <a:chExt cx="2669017" cy="1162051"/>
          </a:xfrm>
        </p:grpSpPr>
        <p:sp>
          <p:nvSpPr>
            <p:cNvPr id="15" name="TextBox 14"/>
            <p:cNvSpPr txBox="1"/>
            <p:nvPr/>
          </p:nvSpPr>
          <p:spPr>
            <a:xfrm>
              <a:off x="334963" y="4651666"/>
              <a:ext cx="2044259" cy="769441"/>
            </a:xfrm>
            <a:prstGeom prst="rect">
              <a:avLst/>
            </a:prstGeom>
            <a:noFill/>
            <a:ln>
              <a:solidFill>
                <a:schemeClr val="tx1"/>
              </a:solidFill>
            </a:ln>
          </p:spPr>
          <p:txBody>
            <a:bodyPr wrap="square" rtlCol="0">
              <a:spAutoFit/>
            </a:bodyPr>
            <a:lstStyle/>
            <a:p>
              <a:pPr marL="171450" indent="-171450">
                <a:buFont typeface="Wingdings" panose="05000000000000000000" pitchFamily="2" charset="2"/>
                <a:buChar char="§"/>
              </a:pPr>
              <a:r>
                <a:rPr lang="en-GB" sz="1100" b="1" dirty="0"/>
                <a:t>Import / Export 3D models</a:t>
              </a:r>
              <a:endParaRPr lang="en-GB" sz="1100" dirty="0"/>
            </a:p>
            <a:p>
              <a:pPr marL="171450" indent="-171450">
                <a:buFont typeface="Wingdings" panose="05000000000000000000" pitchFamily="2" charset="2"/>
                <a:buChar char="§"/>
              </a:pPr>
              <a:r>
                <a:rPr lang="en-US" sz="1100" dirty="0"/>
                <a:t>Clearance rules setting</a:t>
              </a:r>
            </a:p>
            <a:p>
              <a:pPr marL="171450" indent="-171450">
                <a:buFont typeface="Wingdings" panose="05000000000000000000" pitchFamily="2" charset="2"/>
                <a:buChar char="§"/>
              </a:pPr>
              <a:r>
                <a:rPr lang="en-US" sz="1100" dirty="0"/>
                <a:t>Conflict checking</a:t>
              </a:r>
            </a:p>
          </p:txBody>
        </p:sp>
        <p:cxnSp>
          <p:nvCxnSpPr>
            <p:cNvPr id="25" name="Elbow Connector 24"/>
            <p:cNvCxnSpPr>
              <a:stCxn id="15" idx="3"/>
            </p:cNvCxnSpPr>
            <p:nvPr/>
          </p:nvCxnSpPr>
          <p:spPr>
            <a:xfrm>
              <a:off x="2379222" y="5036387"/>
              <a:ext cx="624758" cy="30102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7" name="Round Same Side Corner Rectangle 36"/>
            <p:cNvSpPr/>
            <p:nvPr/>
          </p:nvSpPr>
          <p:spPr>
            <a:xfrm>
              <a:off x="334963" y="4259056"/>
              <a:ext cx="2044259" cy="373314"/>
            </a:xfrm>
            <a:prstGeom prst="round2SameRect">
              <a:avLst>
                <a:gd name="adj1" fmla="val 48036"/>
                <a:gd name="adj2" fmla="val 0"/>
              </a:avLst>
            </a:prstGeom>
            <a:solidFill>
              <a:srgbClr val="003399"/>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1400" dirty="0">
                  <a:solidFill>
                    <a:prstClr val="white"/>
                  </a:solidFill>
                </a:rPr>
                <a:t>MCAD Collaboration</a:t>
              </a:r>
            </a:p>
          </p:txBody>
        </p:sp>
      </p:grpSp>
      <p:grpSp>
        <p:nvGrpSpPr>
          <p:cNvPr id="2" name="Group 1"/>
          <p:cNvGrpSpPr/>
          <p:nvPr/>
        </p:nvGrpSpPr>
        <p:grpSpPr>
          <a:xfrm>
            <a:off x="374445" y="2059737"/>
            <a:ext cx="2629536" cy="1832307"/>
            <a:chOff x="374445" y="2059737"/>
            <a:chExt cx="2629536" cy="1832307"/>
          </a:xfrm>
        </p:grpSpPr>
        <p:sp>
          <p:nvSpPr>
            <p:cNvPr id="16" name="TextBox 15"/>
            <p:cNvSpPr txBox="1"/>
            <p:nvPr/>
          </p:nvSpPr>
          <p:spPr>
            <a:xfrm>
              <a:off x="374445" y="2430105"/>
              <a:ext cx="2044259" cy="1461939"/>
            </a:xfrm>
            <a:prstGeom prst="rect">
              <a:avLst/>
            </a:prstGeom>
            <a:noFill/>
            <a:ln>
              <a:solidFill>
                <a:schemeClr val="accent1"/>
              </a:solidFill>
            </a:ln>
          </p:spPr>
          <p:txBody>
            <a:bodyPr wrap="square" rtlCol="0">
              <a:spAutoFit/>
            </a:bodyPr>
            <a:lstStyle/>
            <a:p>
              <a:pPr marL="171450" indent="-171450">
                <a:buFont typeface="Wingdings" panose="05000000000000000000" pitchFamily="2" charset="2"/>
                <a:buChar char="§"/>
              </a:pPr>
              <a:r>
                <a:rPr lang="en-GB" sz="1100" b="1" dirty="0"/>
                <a:t>System-level definition</a:t>
              </a:r>
              <a:r>
                <a:rPr lang="en-GB" sz="1200" b="1" dirty="0"/>
                <a:t> </a:t>
              </a:r>
              <a:r>
                <a:rPr lang="en-GB" sz="1100" b="1" dirty="0"/>
                <a:t>and verification </a:t>
              </a:r>
              <a:r>
                <a:rPr lang="en-GB" sz="1100" dirty="0"/>
                <a:t>of complex systems</a:t>
              </a:r>
            </a:p>
            <a:p>
              <a:pPr marL="171450" indent="-171450">
                <a:buFont typeface="Wingdings" panose="05000000000000000000" pitchFamily="2" charset="2"/>
                <a:buChar char="§"/>
              </a:pPr>
              <a:r>
                <a:rPr lang="en-GB" sz="1100" dirty="0"/>
                <a:t>Allocation of constraints for single and multi-board layout</a:t>
              </a:r>
            </a:p>
            <a:p>
              <a:pPr marL="171450" indent="-171450">
                <a:buFont typeface="Wingdings" panose="05000000000000000000" pitchFamily="2" charset="2"/>
                <a:buChar char="§"/>
              </a:pPr>
              <a:r>
                <a:rPr lang="en-GB" sz="1100" dirty="0"/>
                <a:t>Third party simulation</a:t>
              </a:r>
            </a:p>
            <a:p>
              <a:pPr marL="171450" indent="-171450">
                <a:buFont typeface="Wingdings" panose="05000000000000000000" pitchFamily="2" charset="2"/>
                <a:buChar char="§"/>
              </a:pPr>
              <a:r>
                <a:rPr lang="en-GB" sz="1100" dirty="0"/>
                <a:t>FPGA design</a:t>
              </a:r>
            </a:p>
          </p:txBody>
        </p:sp>
        <p:cxnSp>
          <p:nvCxnSpPr>
            <p:cNvPr id="23" name="Elbow Connector 22"/>
            <p:cNvCxnSpPr>
              <a:stCxn id="16" idx="3"/>
              <a:endCxn id="42" idx="1"/>
            </p:cNvCxnSpPr>
            <p:nvPr/>
          </p:nvCxnSpPr>
          <p:spPr>
            <a:xfrm flipV="1">
              <a:off x="2418704" y="2693347"/>
              <a:ext cx="585277" cy="46772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9" name="Round Same Side Corner Rectangle 38"/>
            <p:cNvSpPr/>
            <p:nvPr/>
          </p:nvSpPr>
          <p:spPr>
            <a:xfrm>
              <a:off x="374445" y="2059737"/>
              <a:ext cx="2044259" cy="373314"/>
            </a:xfrm>
            <a:prstGeom prst="round2SameRect">
              <a:avLst>
                <a:gd name="adj1" fmla="val 48036"/>
                <a:gd name="adj2" fmla="val 0"/>
              </a:avLst>
            </a:prstGeom>
            <a:solidFill>
              <a:srgbClr val="003399"/>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1400" dirty="0">
                  <a:solidFill>
                    <a:prstClr val="white"/>
                  </a:solidFill>
                </a:rPr>
                <a:t>Design Creation</a:t>
              </a:r>
            </a:p>
          </p:txBody>
        </p:sp>
      </p:grpSp>
      <p:cxnSp>
        <p:nvCxnSpPr>
          <p:cNvPr id="38" name="Straight Connector 37">
            <a:extLst>
              <a:ext uri="{FF2B5EF4-FFF2-40B4-BE49-F238E27FC236}">
                <a16:creationId xmlns:a16="http://schemas.microsoft.com/office/drawing/2014/main" id="{1D7802F7-B32E-4D9D-924D-163BDC2A68D2}"/>
              </a:ext>
            </a:extLst>
          </p:cNvPr>
          <p:cNvCxnSpPr/>
          <p:nvPr/>
        </p:nvCxnSpPr>
        <p:spPr>
          <a:xfrm>
            <a:off x="2261704" y="874842"/>
            <a:ext cx="7722728" cy="0"/>
          </a:xfrm>
          <a:prstGeom prst="line">
            <a:avLst/>
          </a:prstGeom>
          <a:ln w="15875"/>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5A984FBB-8701-BAFF-293B-8C7AFEE46DCD}"/>
              </a:ext>
            </a:extLst>
          </p:cNvPr>
          <p:cNvGrpSpPr/>
          <p:nvPr/>
        </p:nvGrpSpPr>
        <p:grpSpPr>
          <a:xfrm>
            <a:off x="9025661" y="2929031"/>
            <a:ext cx="2950507" cy="1207438"/>
            <a:chOff x="8944482" y="4213669"/>
            <a:chExt cx="2950507" cy="1207438"/>
          </a:xfrm>
        </p:grpSpPr>
        <p:sp>
          <p:nvSpPr>
            <p:cNvPr id="22" name="TextBox 21">
              <a:extLst>
                <a:ext uri="{FF2B5EF4-FFF2-40B4-BE49-F238E27FC236}">
                  <a16:creationId xmlns:a16="http://schemas.microsoft.com/office/drawing/2014/main" id="{3B4F33A7-773D-E1A2-EA35-2AB80DAF2E3D}"/>
                </a:ext>
              </a:extLst>
            </p:cNvPr>
            <p:cNvSpPr txBox="1"/>
            <p:nvPr/>
          </p:nvSpPr>
          <p:spPr>
            <a:xfrm>
              <a:off x="9869722" y="4820943"/>
              <a:ext cx="2025267" cy="600164"/>
            </a:xfrm>
            <a:prstGeom prst="rect">
              <a:avLst/>
            </a:prstGeom>
            <a:noFill/>
            <a:ln>
              <a:solidFill>
                <a:schemeClr val="tx1"/>
              </a:solidFill>
            </a:ln>
          </p:spPr>
          <p:txBody>
            <a:bodyPr wrap="square" rtlCol="0">
              <a:spAutoFit/>
            </a:bodyPr>
            <a:lstStyle/>
            <a:p>
              <a:pPr marL="171450" indent="-171450">
                <a:buFont typeface="Wingdings" panose="05000000000000000000" pitchFamily="2" charset="2"/>
                <a:buChar char="§"/>
              </a:pPr>
              <a:r>
                <a:rPr lang="en-US" sz="1100" b="1" dirty="0"/>
                <a:t>AI-Based Place &amp; Route</a:t>
              </a:r>
            </a:p>
            <a:p>
              <a:pPr marL="171450" indent="-171450">
                <a:buFont typeface="Wingdings" panose="05000000000000000000" pitchFamily="2" charset="2"/>
                <a:buChar char="§"/>
              </a:pPr>
              <a:r>
                <a:rPr lang="en-US" sz="1100" dirty="0"/>
                <a:t>Learning system</a:t>
              </a:r>
            </a:p>
            <a:p>
              <a:pPr marL="171450" indent="-171450">
                <a:buFont typeface="Wingdings" panose="05000000000000000000" pitchFamily="2" charset="2"/>
                <a:buChar char="§"/>
              </a:pPr>
              <a:r>
                <a:rPr lang="en-US" sz="1100" dirty="0"/>
                <a:t>Human-like results</a:t>
              </a:r>
              <a:endParaRPr lang="en-GB" sz="1100" dirty="0"/>
            </a:p>
          </p:txBody>
        </p:sp>
        <p:cxnSp>
          <p:nvCxnSpPr>
            <p:cNvPr id="27" name="Elbow Connector 25">
              <a:extLst>
                <a:ext uri="{FF2B5EF4-FFF2-40B4-BE49-F238E27FC236}">
                  <a16:creationId xmlns:a16="http://schemas.microsoft.com/office/drawing/2014/main" id="{8FB46B3B-C08D-87A8-6B29-6CC16FAAB096}"/>
                </a:ext>
              </a:extLst>
            </p:cNvPr>
            <p:cNvCxnSpPr>
              <a:cxnSpLocks/>
              <a:stCxn id="22" idx="1"/>
            </p:cNvCxnSpPr>
            <p:nvPr/>
          </p:nvCxnSpPr>
          <p:spPr>
            <a:xfrm rot="10800000">
              <a:off x="8944482" y="4213669"/>
              <a:ext cx="925241" cy="907356"/>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8" name="Round Same Side Corner Rectangle 35">
              <a:extLst>
                <a:ext uri="{FF2B5EF4-FFF2-40B4-BE49-F238E27FC236}">
                  <a16:creationId xmlns:a16="http://schemas.microsoft.com/office/drawing/2014/main" id="{BA081267-3CFC-3AD0-C2CD-BE5D1A85CE57}"/>
                </a:ext>
              </a:extLst>
            </p:cNvPr>
            <p:cNvSpPr/>
            <p:nvPr/>
          </p:nvSpPr>
          <p:spPr>
            <a:xfrm>
              <a:off x="9850729" y="4445713"/>
              <a:ext cx="2044259" cy="373314"/>
            </a:xfrm>
            <a:prstGeom prst="round2SameRect">
              <a:avLst>
                <a:gd name="adj1" fmla="val 48036"/>
                <a:gd name="adj2" fmla="val 0"/>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1400" b="1" dirty="0">
                  <a:solidFill>
                    <a:schemeClr val="tx1"/>
                  </a:solidFill>
                </a:rPr>
                <a:t>AIPR</a:t>
              </a:r>
            </a:p>
          </p:txBody>
        </p:sp>
      </p:grpSp>
    </p:spTree>
    <p:extLst>
      <p:ext uri="{BB962C8B-B14F-4D97-AF65-F5344CB8AC3E}">
        <p14:creationId xmlns:p14="http://schemas.microsoft.com/office/powerpoint/2010/main" val="649292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Picture Placeholder 91"/>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12702" y="0"/>
            <a:ext cx="12192000" cy="6858000"/>
          </a:xfrm>
        </p:spPr>
      </p:pic>
      <p:sp>
        <p:nvSpPr>
          <p:cNvPr id="6" name="Snip Single Corner Rectangle 5"/>
          <p:cNvSpPr/>
          <p:nvPr/>
        </p:nvSpPr>
        <p:spPr>
          <a:xfrm flipH="1">
            <a:off x="-14415" y="10535"/>
            <a:ext cx="12191999" cy="6858000"/>
          </a:xfrm>
          <a:custGeom>
            <a:avLst/>
            <a:gdLst>
              <a:gd name="connsiteX0" fmla="*/ 0 w 9240715"/>
              <a:gd name="connsiteY0" fmla="*/ 0 h 6858000"/>
              <a:gd name="connsiteX1" fmla="*/ 5811715 w 9240715"/>
              <a:gd name="connsiteY1" fmla="*/ 0 h 6858000"/>
              <a:gd name="connsiteX2" fmla="*/ 9240715 w 9240715"/>
              <a:gd name="connsiteY2" fmla="*/ 3429000 h 6858000"/>
              <a:gd name="connsiteX3" fmla="*/ 9240715 w 9240715"/>
              <a:gd name="connsiteY3" fmla="*/ 6858000 h 6858000"/>
              <a:gd name="connsiteX4" fmla="*/ 0 w 9240715"/>
              <a:gd name="connsiteY4" fmla="*/ 6858000 h 6858000"/>
              <a:gd name="connsiteX5" fmla="*/ 0 w 9240715"/>
              <a:gd name="connsiteY5" fmla="*/ 0 h 6858000"/>
              <a:gd name="connsiteX0" fmla="*/ 0 w 9240715"/>
              <a:gd name="connsiteY0" fmla="*/ 0 h 6858000"/>
              <a:gd name="connsiteX1" fmla="*/ 3973390 w 9240715"/>
              <a:gd name="connsiteY1" fmla="*/ 0 h 6858000"/>
              <a:gd name="connsiteX2" fmla="*/ 9240715 w 9240715"/>
              <a:gd name="connsiteY2" fmla="*/ 3429000 h 6858000"/>
              <a:gd name="connsiteX3" fmla="*/ 9240715 w 9240715"/>
              <a:gd name="connsiteY3" fmla="*/ 6858000 h 6858000"/>
              <a:gd name="connsiteX4" fmla="*/ 0 w 9240715"/>
              <a:gd name="connsiteY4" fmla="*/ 6858000 h 6858000"/>
              <a:gd name="connsiteX5" fmla="*/ 0 w 9240715"/>
              <a:gd name="connsiteY5" fmla="*/ 0 h 6858000"/>
              <a:gd name="connsiteX0" fmla="*/ 0 w 9240715"/>
              <a:gd name="connsiteY0" fmla="*/ 0 h 6858000"/>
              <a:gd name="connsiteX1" fmla="*/ 3973390 w 9240715"/>
              <a:gd name="connsiteY1" fmla="*/ 0 h 6858000"/>
              <a:gd name="connsiteX2" fmla="*/ 9212140 w 9240715"/>
              <a:gd name="connsiteY2" fmla="*/ 4219575 h 6858000"/>
              <a:gd name="connsiteX3" fmla="*/ 9240715 w 9240715"/>
              <a:gd name="connsiteY3" fmla="*/ 6858000 h 6858000"/>
              <a:gd name="connsiteX4" fmla="*/ 0 w 9240715"/>
              <a:gd name="connsiteY4" fmla="*/ 6858000 h 6858000"/>
              <a:gd name="connsiteX5" fmla="*/ 0 w 9240715"/>
              <a:gd name="connsiteY5" fmla="*/ 0 h 6858000"/>
              <a:gd name="connsiteX0" fmla="*/ 0 w 9240715"/>
              <a:gd name="connsiteY0" fmla="*/ 0 h 6858000"/>
              <a:gd name="connsiteX1" fmla="*/ 3973390 w 9240715"/>
              <a:gd name="connsiteY1" fmla="*/ 0 h 6858000"/>
              <a:gd name="connsiteX2" fmla="*/ 9231190 w 9240715"/>
              <a:gd name="connsiteY2" fmla="*/ 5057775 h 6858000"/>
              <a:gd name="connsiteX3" fmla="*/ 9240715 w 9240715"/>
              <a:gd name="connsiteY3" fmla="*/ 6858000 h 6858000"/>
              <a:gd name="connsiteX4" fmla="*/ 0 w 9240715"/>
              <a:gd name="connsiteY4" fmla="*/ 6858000 h 6858000"/>
              <a:gd name="connsiteX5" fmla="*/ 0 w 9240715"/>
              <a:gd name="connsiteY5" fmla="*/ 0 h 6858000"/>
              <a:gd name="connsiteX0" fmla="*/ 0 w 9240715"/>
              <a:gd name="connsiteY0" fmla="*/ 0 h 6858000"/>
              <a:gd name="connsiteX1" fmla="*/ 3252960 w 9240715"/>
              <a:gd name="connsiteY1" fmla="*/ 0 h 6858000"/>
              <a:gd name="connsiteX2" fmla="*/ 9231190 w 9240715"/>
              <a:gd name="connsiteY2" fmla="*/ 5057775 h 6858000"/>
              <a:gd name="connsiteX3" fmla="*/ 9240715 w 9240715"/>
              <a:gd name="connsiteY3" fmla="*/ 6858000 h 6858000"/>
              <a:gd name="connsiteX4" fmla="*/ 0 w 9240715"/>
              <a:gd name="connsiteY4" fmla="*/ 6858000 h 6858000"/>
              <a:gd name="connsiteX5" fmla="*/ 0 w 9240715"/>
              <a:gd name="connsiteY5" fmla="*/ 0 h 6858000"/>
              <a:gd name="connsiteX0" fmla="*/ 0 w 9240796"/>
              <a:gd name="connsiteY0" fmla="*/ 0 h 6858000"/>
              <a:gd name="connsiteX1" fmla="*/ 3252960 w 9240796"/>
              <a:gd name="connsiteY1" fmla="*/ 0 h 6858000"/>
              <a:gd name="connsiteX2" fmla="*/ 9240796 w 9240796"/>
              <a:gd name="connsiteY2" fmla="*/ 5705475 h 6858000"/>
              <a:gd name="connsiteX3" fmla="*/ 9240715 w 9240796"/>
              <a:gd name="connsiteY3" fmla="*/ 6858000 h 6858000"/>
              <a:gd name="connsiteX4" fmla="*/ 0 w 9240796"/>
              <a:gd name="connsiteY4" fmla="*/ 6858000 h 6858000"/>
              <a:gd name="connsiteX5" fmla="*/ 0 w 9240796"/>
              <a:gd name="connsiteY5" fmla="*/ 0 h 6858000"/>
              <a:gd name="connsiteX0" fmla="*/ 0 w 9250402"/>
              <a:gd name="connsiteY0" fmla="*/ 0 h 6858000"/>
              <a:gd name="connsiteX1" fmla="*/ 3252960 w 9250402"/>
              <a:gd name="connsiteY1" fmla="*/ 0 h 6858000"/>
              <a:gd name="connsiteX2" fmla="*/ 9250402 w 9250402"/>
              <a:gd name="connsiteY2" fmla="*/ 5800725 h 6858000"/>
              <a:gd name="connsiteX3" fmla="*/ 9240715 w 9250402"/>
              <a:gd name="connsiteY3" fmla="*/ 6858000 h 6858000"/>
              <a:gd name="connsiteX4" fmla="*/ 0 w 9250402"/>
              <a:gd name="connsiteY4" fmla="*/ 6858000 h 6858000"/>
              <a:gd name="connsiteX5" fmla="*/ 0 w 9250402"/>
              <a:gd name="connsiteY5" fmla="*/ 0 h 6858000"/>
              <a:gd name="connsiteX0" fmla="*/ 0 w 9259986"/>
              <a:gd name="connsiteY0" fmla="*/ 0 h 6858000"/>
              <a:gd name="connsiteX1" fmla="*/ 3252960 w 9259986"/>
              <a:gd name="connsiteY1" fmla="*/ 0 h 6858000"/>
              <a:gd name="connsiteX2" fmla="*/ 9250402 w 9259986"/>
              <a:gd name="connsiteY2" fmla="*/ 5800725 h 6858000"/>
              <a:gd name="connsiteX3" fmla="*/ 9259986 w 9259986"/>
              <a:gd name="connsiteY3" fmla="*/ 6858000 h 6858000"/>
              <a:gd name="connsiteX4" fmla="*/ 0 w 9259986"/>
              <a:gd name="connsiteY4" fmla="*/ 6858000 h 6858000"/>
              <a:gd name="connsiteX5" fmla="*/ 0 w 9259986"/>
              <a:gd name="connsiteY5" fmla="*/ 0 h 6858000"/>
              <a:gd name="connsiteX0" fmla="*/ 0 w 9259986"/>
              <a:gd name="connsiteY0" fmla="*/ 0 h 6858000"/>
              <a:gd name="connsiteX1" fmla="*/ 3252960 w 9259986"/>
              <a:gd name="connsiteY1" fmla="*/ 0 h 6858000"/>
              <a:gd name="connsiteX2" fmla="*/ 9182951 w 9259986"/>
              <a:gd name="connsiteY2" fmla="*/ 5838825 h 6858000"/>
              <a:gd name="connsiteX3" fmla="*/ 9259986 w 9259986"/>
              <a:gd name="connsiteY3" fmla="*/ 6858000 h 6858000"/>
              <a:gd name="connsiteX4" fmla="*/ 0 w 9259986"/>
              <a:gd name="connsiteY4" fmla="*/ 6858000 h 6858000"/>
              <a:gd name="connsiteX5" fmla="*/ 0 w 9259986"/>
              <a:gd name="connsiteY5" fmla="*/ 0 h 6858000"/>
              <a:gd name="connsiteX0" fmla="*/ 0 w 9259986"/>
              <a:gd name="connsiteY0" fmla="*/ 0 h 6858000"/>
              <a:gd name="connsiteX1" fmla="*/ 3252960 w 9259986"/>
              <a:gd name="connsiteY1" fmla="*/ 0 h 6858000"/>
              <a:gd name="connsiteX2" fmla="*/ 9247190 w 9259986"/>
              <a:gd name="connsiteY2" fmla="*/ 5730875 h 6858000"/>
              <a:gd name="connsiteX3" fmla="*/ 9259986 w 9259986"/>
              <a:gd name="connsiteY3" fmla="*/ 6858000 h 6858000"/>
              <a:gd name="connsiteX4" fmla="*/ 0 w 9259986"/>
              <a:gd name="connsiteY4" fmla="*/ 6858000 h 6858000"/>
              <a:gd name="connsiteX5" fmla="*/ 0 w 9259986"/>
              <a:gd name="connsiteY5" fmla="*/ 0 h 6858000"/>
              <a:gd name="connsiteX0" fmla="*/ 0 w 9259986"/>
              <a:gd name="connsiteY0" fmla="*/ 0 h 6858000"/>
              <a:gd name="connsiteX1" fmla="*/ 3252960 w 9259986"/>
              <a:gd name="connsiteY1" fmla="*/ 0 h 6858000"/>
              <a:gd name="connsiteX2" fmla="*/ 9242371 w 9259986"/>
              <a:gd name="connsiteY2" fmla="*/ 5778500 h 6858000"/>
              <a:gd name="connsiteX3" fmla="*/ 9259986 w 9259986"/>
              <a:gd name="connsiteY3" fmla="*/ 6858000 h 6858000"/>
              <a:gd name="connsiteX4" fmla="*/ 0 w 9259986"/>
              <a:gd name="connsiteY4" fmla="*/ 6858000 h 6858000"/>
              <a:gd name="connsiteX5" fmla="*/ 0 w 9259986"/>
              <a:gd name="connsiteY5" fmla="*/ 0 h 6858000"/>
              <a:gd name="connsiteX0" fmla="*/ 0 w 9259986"/>
              <a:gd name="connsiteY0" fmla="*/ 0 h 6858000"/>
              <a:gd name="connsiteX1" fmla="*/ 3252960 w 9259986"/>
              <a:gd name="connsiteY1" fmla="*/ 0 h 6858000"/>
              <a:gd name="connsiteX2" fmla="*/ 9256826 w 9259986"/>
              <a:gd name="connsiteY2" fmla="*/ 5788025 h 6858000"/>
              <a:gd name="connsiteX3" fmla="*/ 9259986 w 9259986"/>
              <a:gd name="connsiteY3" fmla="*/ 6858000 h 6858000"/>
              <a:gd name="connsiteX4" fmla="*/ 0 w 9259986"/>
              <a:gd name="connsiteY4" fmla="*/ 6858000 h 6858000"/>
              <a:gd name="connsiteX5" fmla="*/ 0 w 9259986"/>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59986" h="6858000">
                <a:moveTo>
                  <a:pt x="0" y="0"/>
                </a:moveTo>
                <a:lnTo>
                  <a:pt x="3252960" y="0"/>
                </a:lnTo>
                <a:lnTo>
                  <a:pt x="9256826" y="5788025"/>
                </a:lnTo>
                <a:cubicBezTo>
                  <a:pt x="9260021" y="6140450"/>
                  <a:pt x="9256791" y="6505575"/>
                  <a:pt x="9259986" y="6858000"/>
                </a:cubicBezTo>
                <a:lnTo>
                  <a:pt x="0" y="6858000"/>
                </a:lnTo>
                <a:lnTo>
                  <a:pt x="0" y="0"/>
                </a:lnTo>
                <a:close/>
              </a:path>
            </a:pathLst>
          </a:custGeom>
          <a:gradFill>
            <a:gsLst>
              <a:gs pos="15000">
                <a:schemeClr val="accent1">
                  <a:lumMod val="75000"/>
                  <a:alpha val="74000"/>
                </a:schemeClr>
              </a:gs>
              <a:gs pos="100000">
                <a:schemeClr val="accent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p:cNvGrpSpPr/>
          <p:nvPr/>
        </p:nvGrpSpPr>
        <p:grpSpPr>
          <a:xfrm>
            <a:off x="833017" y="846694"/>
            <a:ext cx="3830087" cy="710099"/>
            <a:chOff x="-595154" y="4240616"/>
            <a:chExt cx="3830087" cy="674600"/>
          </a:xfrm>
        </p:grpSpPr>
        <p:sp>
          <p:nvSpPr>
            <p:cNvPr id="3" name="TextBox 2"/>
            <p:cNvSpPr txBox="1"/>
            <p:nvPr/>
          </p:nvSpPr>
          <p:spPr>
            <a:xfrm>
              <a:off x="-595154" y="4240616"/>
              <a:ext cx="3830087" cy="526303"/>
            </a:xfrm>
            <a:prstGeom prst="rect">
              <a:avLst/>
            </a:prstGeom>
            <a:noFill/>
          </p:spPr>
          <p:txBody>
            <a:bodyPr wrap="none" lIns="0" tIns="0" rIns="0" bIns="0" rtlCol="0">
              <a:spAutoFit/>
            </a:bodyPr>
            <a:lstStyle/>
            <a:p>
              <a:r>
                <a:rPr lang="en-US" sz="3600" b="1" dirty="0">
                  <a:solidFill>
                    <a:schemeClr val="accent1"/>
                  </a:solidFill>
                  <a:latin typeface="+mj-lt"/>
                </a:rPr>
                <a:t>Unique Approach</a:t>
              </a:r>
            </a:p>
          </p:txBody>
        </p:sp>
        <p:cxnSp>
          <p:nvCxnSpPr>
            <p:cNvPr id="5" name="Straight Connector 4"/>
            <p:cNvCxnSpPr/>
            <p:nvPr/>
          </p:nvCxnSpPr>
          <p:spPr>
            <a:xfrm>
              <a:off x="59317" y="4915216"/>
              <a:ext cx="209357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12" name="Straight Connector 11"/>
          <p:cNvCxnSpPr>
            <a:cxnSpLocks/>
          </p:cNvCxnSpPr>
          <p:nvPr/>
        </p:nvCxnSpPr>
        <p:spPr>
          <a:xfrm flipV="1">
            <a:off x="8176053" y="766712"/>
            <a:ext cx="989919" cy="72278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rot="469413">
            <a:off x="7373599" y="1187070"/>
            <a:ext cx="958208" cy="958208"/>
            <a:chOff x="3510606" y="1989905"/>
            <a:chExt cx="958208" cy="958208"/>
          </a:xfrm>
        </p:grpSpPr>
        <p:sp>
          <p:nvSpPr>
            <p:cNvPr id="17" name="Diamond 16"/>
            <p:cNvSpPr/>
            <p:nvPr/>
          </p:nvSpPr>
          <p:spPr>
            <a:xfrm>
              <a:off x="3510606" y="1989905"/>
              <a:ext cx="958208" cy="958208"/>
            </a:xfrm>
            <a:prstGeom prst="diamond">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TextBox 17"/>
            <p:cNvSpPr txBox="1"/>
            <p:nvPr/>
          </p:nvSpPr>
          <p:spPr>
            <a:xfrm>
              <a:off x="3811777" y="2315121"/>
              <a:ext cx="355867" cy="307777"/>
            </a:xfrm>
            <a:prstGeom prst="rect">
              <a:avLst/>
            </a:prstGeom>
            <a:noFill/>
          </p:spPr>
          <p:txBody>
            <a:bodyPr wrap="none" lIns="0" tIns="0" rIns="0" bIns="0" rtlCol="0">
              <a:spAutoFit/>
            </a:bodyPr>
            <a:lstStyle/>
            <a:p>
              <a:pPr algn="ctr"/>
              <a:r>
                <a:rPr lang="en-US" sz="2000" b="1" dirty="0">
                  <a:solidFill>
                    <a:schemeClr val="bg1"/>
                  </a:solidFill>
                </a:rPr>
                <a:t>04.</a:t>
              </a:r>
            </a:p>
          </p:txBody>
        </p:sp>
      </p:grpSp>
      <p:grpSp>
        <p:nvGrpSpPr>
          <p:cNvPr id="33" name="Group 32"/>
          <p:cNvGrpSpPr/>
          <p:nvPr/>
        </p:nvGrpSpPr>
        <p:grpSpPr>
          <a:xfrm rot="469413">
            <a:off x="5501453" y="2604271"/>
            <a:ext cx="958208" cy="958208"/>
            <a:chOff x="2572386" y="2842759"/>
            <a:chExt cx="958208" cy="958208"/>
          </a:xfrm>
        </p:grpSpPr>
        <p:sp>
          <p:nvSpPr>
            <p:cNvPr id="22" name="Diamond 21"/>
            <p:cNvSpPr/>
            <p:nvPr/>
          </p:nvSpPr>
          <p:spPr>
            <a:xfrm>
              <a:off x="2572386" y="2842759"/>
              <a:ext cx="958208" cy="958208"/>
            </a:xfrm>
            <a:prstGeom prst="diamond">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3" name="TextBox 22"/>
            <p:cNvSpPr txBox="1"/>
            <p:nvPr/>
          </p:nvSpPr>
          <p:spPr>
            <a:xfrm>
              <a:off x="2873557" y="3167975"/>
              <a:ext cx="355867" cy="307777"/>
            </a:xfrm>
            <a:prstGeom prst="rect">
              <a:avLst/>
            </a:prstGeom>
            <a:noFill/>
          </p:spPr>
          <p:txBody>
            <a:bodyPr wrap="none" lIns="0" tIns="0" rIns="0" bIns="0" rtlCol="0">
              <a:spAutoFit/>
            </a:bodyPr>
            <a:lstStyle/>
            <a:p>
              <a:pPr algn="ctr"/>
              <a:r>
                <a:rPr lang="en-US" sz="2000" b="1" dirty="0">
                  <a:solidFill>
                    <a:schemeClr val="bg1"/>
                  </a:solidFill>
                </a:rPr>
                <a:t>03.</a:t>
              </a:r>
            </a:p>
          </p:txBody>
        </p:sp>
      </p:grpSp>
      <p:grpSp>
        <p:nvGrpSpPr>
          <p:cNvPr id="32" name="Group 31"/>
          <p:cNvGrpSpPr/>
          <p:nvPr/>
        </p:nvGrpSpPr>
        <p:grpSpPr>
          <a:xfrm rot="469413">
            <a:off x="3783590" y="3847767"/>
            <a:ext cx="958208" cy="958208"/>
            <a:chOff x="1567492" y="3800967"/>
            <a:chExt cx="958208" cy="958208"/>
          </a:xfrm>
        </p:grpSpPr>
        <p:sp>
          <p:nvSpPr>
            <p:cNvPr id="24" name="Diamond 23"/>
            <p:cNvSpPr/>
            <p:nvPr/>
          </p:nvSpPr>
          <p:spPr>
            <a:xfrm>
              <a:off x="1567492" y="3800967"/>
              <a:ext cx="958208" cy="958208"/>
            </a:xfrm>
            <a:prstGeom prst="diamond">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5" name="TextBox 24"/>
            <p:cNvSpPr txBox="1"/>
            <p:nvPr/>
          </p:nvSpPr>
          <p:spPr>
            <a:xfrm>
              <a:off x="1868663" y="4126183"/>
              <a:ext cx="355867" cy="307777"/>
            </a:xfrm>
            <a:prstGeom prst="rect">
              <a:avLst/>
            </a:prstGeom>
            <a:noFill/>
          </p:spPr>
          <p:txBody>
            <a:bodyPr wrap="none" lIns="0" tIns="0" rIns="0" bIns="0" rtlCol="0">
              <a:spAutoFit/>
            </a:bodyPr>
            <a:lstStyle/>
            <a:p>
              <a:pPr algn="ctr"/>
              <a:r>
                <a:rPr lang="en-US" sz="2000" b="1" dirty="0">
                  <a:solidFill>
                    <a:schemeClr val="bg1"/>
                  </a:solidFill>
                </a:rPr>
                <a:t>02.</a:t>
              </a:r>
            </a:p>
          </p:txBody>
        </p:sp>
      </p:grpSp>
      <p:grpSp>
        <p:nvGrpSpPr>
          <p:cNvPr id="31" name="Group 30"/>
          <p:cNvGrpSpPr/>
          <p:nvPr/>
        </p:nvGrpSpPr>
        <p:grpSpPr>
          <a:xfrm rot="469413">
            <a:off x="2192758" y="4992341"/>
            <a:ext cx="958208" cy="958208"/>
            <a:chOff x="431800" y="4801336"/>
            <a:chExt cx="958208" cy="958208"/>
          </a:xfrm>
        </p:grpSpPr>
        <p:sp>
          <p:nvSpPr>
            <p:cNvPr id="26" name="Diamond 25"/>
            <p:cNvSpPr/>
            <p:nvPr/>
          </p:nvSpPr>
          <p:spPr>
            <a:xfrm>
              <a:off x="431800" y="4801336"/>
              <a:ext cx="958208" cy="958208"/>
            </a:xfrm>
            <a:prstGeom prst="diamond">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7" name="TextBox 26"/>
            <p:cNvSpPr txBox="1"/>
            <p:nvPr/>
          </p:nvSpPr>
          <p:spPr>
            <a:xfrm>
              <a:off x="732971" y="5126552"/>
              <a:ext cx="355867" cy="307777"/>
            </a:xfrm>
            <a:prstGeom prst="rect">
              <a:avLst/>
            </a:prstGeom>
            <a:noFill/>
          </p:spPr>
          <p:txBody>
            <a:bodyPr wrap="none" lIns="0" tIns="0" rIns="0" bIns="0" rtlCol="0">
              <a:spAutoFit/>
            </a:bodyPr>
            <a:lstStyle/>
            <a:p>
              <a:pPr algn="ctr"/>
              <a:r>
                <a:rPr lang="en-US" sz="2000" b="1" dirty="0">
                  <a:solidFill>
                    <a:schemeClr val="bg1"/>
                  </a:solidFill>
                </a:rPr>
                <a:t>01.</a:t>
              </a:r>
            </a:p>
          </p:txBody>
        </p:sp>
      </p:grpSp>
      <p:cxnSp>
        <p:nvCxnSpPr>
          <p:cNvPr id="36" name="Straight Connector 35"/>
          <p:cNvCxnSpPr>
            <a:cxnSpLocks/>
          </p:cNvCxnSpPr>
          <p:nvPr/>
        </p:nvCxnSpPr>
        <p:spPr>
          <a:xfrm flipV="1">
            <a:off x="836264" y="5696633"/>
            <a:ext cx="1610961" cy="117845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cxnSpLocks/>
          </p:cNvCxnSpPr>
          <p:nvPr/>
        </p:nvCxnSpPr>
        <p:spPr>
          <a:xfrm flipV="1">
            <a:off x="2973178" y="4546252"/>
            <a:ext cx="1026397" cy="75495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cxnSpLocks/>
          </p:cNvCxnSpPr>
          <p:nvPr/>
        </p:nvCxnSpPr>
        <p:spPr>
          <a:xfrm flipV="1">
            <a:off x="4577180" y="3283663"/>
            <a:ext cx="1158780" cy="85827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cxnSpLocks/>
          </p:cNvCxnSpPr>
          <p:nvPr/>
        </p:nvCxnSpPr>
        <p:spPr>
          <a:xfrm flipV="1">
            <a:off x="6240016" y="1907189"/>
            <a:ext cx="1368152" cy="99950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Diamond 53"/>
          <p:cNvSpPr/>
          <p:nvPr/>
        </p:nvSpPr>
        <p:spPr>
          <a:xfrm rot="469413">
            <a:off x="9128993" y="676660"/>
            <a:ext cx="136526" cy="136526"/>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9" name="Group 8"/>
          <p:cNvGrpSpPr/>
          <p:nvPr/>
        </p:nvGrpSpPr>
        <p:grpSpPr>
          <a:xfrm>
            <a:off x="3336860" y="1479354"/>
            <a:ext cx="8076780" cy="4411178"/>
            <a:chOff x="3031579" y="1120806"/>
            <a:chExt cx="8076780" cy="4411178"/>
          </a:xfrm>
        </p:grpSpPr>
        <p:sp>
          <p:nvSpPr>
            <p:cNvPr id="68" name="Text Placeholder 2"/>
            <p:cNvSpPr txBox="1">
              <a:spLocks/>
            </p:cNvSpPr>
            <p:nvPr/>
          </p:nvSpPr>
          <p:spPr>
            <a:xfrm>
              <a:off x="3031579" y="5338085"/>
              <a:ext cx="4245310" cy="1938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sz="1400" dirty="0">
                  <a:solidFill>
                    <a:schemeClr val="bg1"/>
                  </a:solidFill>
                </a:rPr>
                <a:t>Product family</a:t>
              </a:r>
            </a:p>
          </p:txBody>
        </p:sp>
        <p:sp>
          <p:nvSpPr>
            <p:cNvPr id="69" name="TextBox 68"/>
            <p:cNvSpPr txBox="1"/>
            <p:nvPr/>
          </p:nvSpPr>
          <p:spPr>
            <a:xfrm>
              <a:off x="3031579" y="5078501"/>
              <a:ext cx="4629472" cy="246221"/>
            </a:xfrm>
            <a:prstGeom prst="rect">
              <a:avLst/>
            </a:prstGeom>
            <a:noFill/>
          </p:spPr>
          <p:txBody>
            <a:bodyPr wrap="none" lIns="0" tIns="0" rIns="0" bIns="0" rtlCol="0">
              <a:spAutoFit/>
            </a:bodyPr>
            <a:lstStyle/>
            <a:p>
              <a:r>
                <a:rPr lang="en-US" sz="1600" b="1" dirty="0">
                  <a:solidFill>
                    <a:srgbClr val="FFC000"/>
                  </a:solidFill>
                  <a:latin typeface="+mj-lt"/>
                </a:rPr>
                <a:t>Autonomous Intelligent Place and Route (AIPR)</a:t>
              </a:r>
            </a:p>
          </p:txBody>
        </p:sp>
        <p:sp>
          <p:nvSpPr>
            <p:cNvPr id="80" name="Text Placeholder 2"/>
            <p:cNvSpPr txBox="1">
              <a:spLocks/>
            </p:cNvSpPr>
            <p:nvPr/>
          </p:nvSpPr>
          <p:spPr>
            <a:xfrm>
              <a:off x="8213409" y="1394939"/>
              <a:ext cx="2894950" cy="64633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400" dirty="0">
                  <a:solidFill>
                    <a:schemeClr val="bg1"/>
                  </a:solidFill>
                  <a:latin typeface="Arial"/>
                  <a:cs typeface="Arial"/>
                </a:rPr>
                <a:t>The Brain that is goal-based and continuously learns from each user’s preferences.</a:t>
              </a:r>
              <a:endParaRPr lang="en-US" dirty="0">
                <a:solidFill>
                  <a:schemeClr val="bg1"/>
                </a:solidFill>
              </a:endParaRPr>
            </a:p>
          </p:txBody>
        </p:sp>
        <p:sp>
          <p:nvSpPr>
            <p:cNvPr id="81" name="TextBox 80"/>
            <p:cNvSpPr txBox="1"/>
            <p:nvPr/>
          </p:nvSpPr>
          <p:spPr>
            <a:xfrm>
              <a:off x="8213408" y="1120806"/>
              <a:ext cx="2678618" cy="246221"/>
            </a:xfrm>
            <a:prstGeom prst="rect">
              <a:avLst/>
            </a:prstGeom>
            <a:noFill/>
          </p:spPr>
          <p:txBody>
            <a:bodyPr wrap="none" lIns="0" tIns="0" rIns="0" bIns="0" rtlCol="0">
              <a:spAutoFit/>
            </a:bodyPr>
            <a:lstStyle/>
            <a:p>
              <a:r>
                <a:rPr lang="en-US" sz="1600" b="1" dirty="0">
                  <a:solidFill>
                    <a:srgbClr val="FFC000"/>
                  </a:solidFill>
                  <a:latin typeface="+mj-lt"/>
                </a:rPr>
                <a:t>Autonomous Brain (Future)</a:t>
              </a:r>
            </a:p>
          </p:txBody>
        </p:sp>
        <p:sp>
          <p:nvSpPr>
            <p:cNvPr id="83" name="Text Placeholder 2"/>
            <p:cNvSpPr txBox="1">
              <a:spLocks/>
            </p:cNvSpPr>
            <p:nvPr/>
          </p:nvSpPr>
          <p:spPr>
            <a:xfrm>
              <a:off x="6277171" y="2941047"/>
              <a:ext cx="4831187" cy="64633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6675" marR="5080">
                <a:lnSpc>
                  <a:spcPct val="100000"/>
                </a:lnSpc>
                <a:spcBef>
                  <a:spcPts val="810"/>
                </a:spcBef>
              </a:pPr>
              <a:r>
                <a:rPr lang="en-US" sz="1400" dirty="0">
                  <a:solidFill>
                    <a:schemeClr val="bg1"/>
                  </a:solidFill>
                  <a:latin typeface="Arial"/>
                  <a:cs typeface="Arial"/>
                </a:rPr>
                <a:t>The</a:t>
              </a:r>
              <a:r>
                <a:rPr lang="en-US" sz="1400" spc="50" dirty="0">
                  <a:solidFill>
                    <a:schemeClr val="bg1"/>
                  </a:solidFill>
                  <a:latin typeface="Arial"/>
                  <a:cs typeface="Arial"/>
                </a:rPr>
                <a:t> </a:t>
              </a:r>
              <a:r>
                <a:rPr lang="en-US" sz="1400" dirty="0">
                  <a:solidFill>
                    <a:schemeClr val="bg1"/>
                  </a:solidFill>
                  <a:latin typeface="Arial"/>
                  <a:cs typeface="Arial"/>
                </a:rPr>
                <a:t>Brain</a:t>
              </a:r>
              <a:r>
                <a:rPr lang="en-US" sz="1400" spc="60" dirty="0">
                  <a:solidFill>
                    <a:schemeClr val="bg1"/>
                  </a:solidFill>
                  <a:latin typeface="Arial"/>
                  <a:cs typeface="Arial"/>
                </a:rPr>
                <a:t> </a:t>
              </a:r>
              <a:r>
                <a:rPr lang="en-US" sz="1400" spc="50" dirty="0">
                  <a:solidFill>
                    <a:schemeClr val="bg1"/>
                  </a:solidFill>
                  <a:latin typeface="Arial"/>
                  <a:cs typeface="Arial"/>
                </a:rPr>
                <a:t>that</a:t>
              </a:r>
              <a:r>
                <a:rPr lang="en-US" sz="1400" spc="70" dirty="0">
                  <a:solidFill>
                    <a:schemeClr val="bg1"/>
                  </a:solidFill>
                  <a:latin typeface="Arial"/>
                  <a:cs typeface="Arial"/>
                </a:rPr>
                <a:t> </a:t>
              </a:r>
              <a:r>
                <a:rPr lang="en-US" sz="1400" dirty="0">
                  <a:solidFill>
                    <a:schemeClr val="bg1"/>
                  </a:solidFill>
                  <a:latin typeface="Arial"/>
                  <a:cs typeface="Arial"/>
                </a:rPr>
                <a:t>learns from your company’s specific design examples delivering placed and routed boards based on the company best practices.</a:t>
              </a:r>
            </a:p>
          </p:txBody>
        </p:sp>
        <p:sp>
          <p:nvSpPr>
            <p:cNvPr id="84" name="TextBox 83"/>
            <p:cNvSpPr txBox="1"/>
            <p:nvPr/>
          </p:nvSpPr>
          <p:spPr>
            <a:xfrm>
              <a:off x="6354788" y="2694281"/>
              <a:ext cx="2269852" cy="246221"/>
            </a:xfrm>
            <a:prstGeom prst="rect">
              <a:avLst/>
            </a:prstGeom>
            <a:noFill/>
          </p:spPr>
          <p:txBody>
            <a:bodyPr wrap="none" lIns="0" tIns="0" rIns="0" bIns="0" rtlCol="0">
              <a:spAutoFit/>
            </a:bodyPr>
            <a:lstStyle/>
            <a:p>
              <a:r>
                <a:rPr lang="en-US" sz="1600" b="1" dirty="0">
                  <a:solidFill>
                    <a:srgbClr val="FFC000"/>
                  </a:solidFill>
                  <a:latin typeface="+mj-lt"/>
                </a:rPr>
                <a:t>Dynamic Brain (Future)</a:t>
              </a:r>
            </a:p>
          </p:txBody>
        </p:sp>
        <p:sp>
          <p:nvSpPr>
            <p:cNvPr id="86" name="Text Placeholder 2"/>
            <p:cNvSpPr txBox="1">
              <a:spLocks/>
            </p:cNvSpPr>
            <p:nvPr/>
          </p:nvSpPr>
          <p:spPr>
            <a:xfrm>
              <a:off x="4572253" y="4268972"/>
              <a:ext cx="6435190" cy="64633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600"/>
                </a:spcBef>
                <a:buFont typeface="Arial" panose="020B0604020202020204" pitchFamily="34" charset="0"/>
                <a:buNone/>
                <a:defRPr sz="1100" kern="1200">
                  <a:solidFill>
                    <a:schemeClr val="tx1"/>
                  </a:solidFill>
                  <a:latin typeface="+mn-lt"/>
                  <a:ea typeface="+mn-ea"/>
                  <a:cs typeface="+mn-cs"/>
                </a:defRPr>
              </a:lvl1pPr>
              <a:lvl2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2pPr>
              <a:lvl3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3pPr>
              <a:lvl4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4pPr>
              <a:lvl5pPr marL="234000" indent="-234000" algn="l" defTabSz="914400" rtl="0" eaLnBrk="1" latinLnBrk="0" hangingPunct="1">
                <a:lnSpc>
                  <a:spcPct val="90000"/>
                </a:lnSpc>
                <a:spcBef>
                  <a:spcPts val="6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700" marR="5080">
                <a:lnSpc>
                  <a:spcPct val="100000"/>
                </a:lnSpc>
                <a:spcBef>
                  <a:spcPts val="105"/>
                </a:spcBef>
              </a:pPr>
              <a:r>
                <a:rPr lang="en-US" sz="1400" dirty="0">
                  <a:solidFill>
                    <a:schemeClr val="bg1"/>
                  </a:solidFill>
                  <a:latin typeface="Arial"/>
                  <a:cs typeface="Arial"/>
                </a:rPr>
                <a:t>The</a:t>
              </a:r>
              <a:r>
                <a:rPr lang="en-US" sz="1400" spc="165" dirty="0">
                  <a:solidFill>
                    <a:schemeClr val="bg1"/>
                  </a:solidFill>
                  <a:latin typeface="Arial"/>
                  <a:cs typeface="Arial"/>
                </a:rPr>
                <a:t> </a:t>
              </a:r>
              <a:r>
                <a:rPr lang="en-US" sz="1400" dirty="0">
                  <a:solidFill>
                    <a:schemeClr val="bg1"/>
                  </a:solidFill>
                  <a:latin typeface="Arial"/>
                  <a:cs typeface="Arial"/>
                </a:rPr>
                <a:t>Brain</a:t>
              </a:r>
              <a:r>
                <a:rPr lang="en-US" sz="1400" spc="180" dirty="0">
                  <a:solidFill>
                    <a:schemeClr val="bg1"/>
                  </a:solidFill>
                  <a:latin typeface="Arial"/>
                  <a:cs typeface="Arial"/>
                </a:rPr>
                <a:t> </a:t>
              </a:r>
              <a:r>
                <a:rPr lang="en-US" sz="1400" spc="50" dirty="0">
                  <a:solidFill>
                    <a:schemeClr val="bg1"/>
                  </a:solidFill>
                  <a:latin typeface="Arial"/>
                  <a:cs typeface="Arial"/>
                </a:rPr>
                <a:t>that</a:t>
              </a:r>
              <a:r>
                <a:rPr lang="en-US" sz="1400" spc="200" dirty="0">
                  <a:solidFill>
                    <a:schemeClr val="bg1"/>
                  </a:solidFill>
                  <a:latin typeface="Arial"/>
                  <a:cs typeface="Arial"/>
                </a:rPr>
                <a:t> </a:t>
              </a:r>
              <a:r>
                <a:rPr lang="en-US" sz="1400" dirty="0">
                  <a:solidFill>
                    <a:schemeClr val="bg1"/>
                  </a:solidFill>
                  <a:latin typeface="Arial"/>
                  <a:cs typeface="Arial"/>
                </a:rPr>
                <a:t>performs</a:t>
              </a:r>
              <a:r>
                <a:rPr lang="en-US" sz="1400" spc="175" dirty="0">
                  <a:solidFill>
                    <a:schemeClr val="bg1"/>
                  </a:solidFill>
                  <a:latin typeface="Arial"/>
                  <a:cs typeface="Arial"/>
                </a:rPr>
                <a:t> </a:t>
              </a:r>
              <a:r>
                <a:rPr lang="en-US" sz="1400" dirty="0">
                  <a:solidFill>
                    <a:schemeClr val="bg1"/>
                  </a:solidFill>
                  <a:latin typeface="Arial"/>
                  <a:cs typeface="Arial"/>
                </a:rPr>
                <a:t>smart</a:t>
              </a:r>
              <a:r>
                <a:rPr lang="en-US" sz="1400" spc="155" dirty="0">
                  <a:solidFill>
                    <a:schemeClr val="bg1"/>
                  </a:solidFill>
                  <a:latin typeface="Arial"/>
                  <a:cs typeface="Arial"/>
                </a:rPr>
                <a:t> </a:t>
              </a:r>
              <a:r>
                <a:rPr lang="en-US" sz="1400" spc="30" dirty="0">
                  <a:solidFill>
                    <a:schemeClr val="bg1"/>
                  </a:solidFill>
                  <a:latin typeface="Arial"/>
                  <a:cs typeface="Arial"/>
                </a:rPr>
                <a:t>routing</a:t>
              </a:r>
              <a:r>
                <a:rPr lang="en-US" sz="1400" spc="-15" dirty="0">
                  <a:solidFill>
                    <a:schemeClr val="bg1"/>
                  </a:solidFill>
                  <a:latin typeface="Arial"/>
                  <a:cs typeface="Arial"/>
                </a:rPr>
                <a:t> </a:t>
              </a:r>
              <a:r>
                <a:rPr lang="en-US" sz="1400" spc="30" dirty="0">
                  <a:solidFill>
                    <a:schemeClr val="bg1"/>
                  </a:solidFill>
                  <a:latin typeface="Arial"/>
                  <a:cs typeface="Arial"/>
                </a:rPr>
                <a:t>based on learning from Zuken’s PCB design examples</a:t>
              </a:r>
              <a:r>
                <a:rPr lang="en-US" sz="1400" spc="10" dirty="0">
                  <a:solidFill>
                    <a:schemeClr val="bg1"/>
                  </a:solidFill>
                  <a:latin typeface="Arial"/>
                  <a:cs typeface="Arial"/>
                </a:rPr>
                <a:t>. </a:t>
              </a:r>
              <a:r>
                <a:rPr lang="en-US" sz="1400" spc="-25" dirty="0">
                  <a:solidFill>
                    <a:schemeClr val="bg1"/>
                  </a:solidFill>
                  <a:latin typeface="Arial"/>
                  <a:cs typeface="Arial"/>
                </a:rPr>
                <a:t>It </a:t>
              </a:r>
              <a:r>
                <a:rPr lang="en-US" sz="1400" spc="10" dirty="0">
                  <a:solidFill>
                    <a:schemeClr val="bg1"/>
                  </a:solidFill>
                  <a:latin typeface="Arial"/>
                  <a:cs typeface="Arial"/>
                </a:rPr>
                <a:t>includes</a:t>
              </a:r>
              <a:r>
                <a:rPr lang="en-US" sz="1400" spc="50" dirty="0">
                  <a:solidFill>
                    <a:schemeClr val="bg1"/>
                  </a:solidFill>
                  <a:latin typeface="Arial"/>
                  <a:cs typeface="Arial"/>
                </a:rPr>
                <a:t> </a:t>
              </a:r>
              <a:r>
                <a:rPr lang="en-US" sz="1400" spc="10" dirty="0">
                  <a:solidFill>
                    <a:schemeClr val="bg1"/>
                  </a:solidFill>
                  <a:latin typeface="Arial"/>
                  <a:cs typeface="Arial"/>
                </a:rPr>
                <a:t>Mimic</a:t>
              </a:r>
              <a:r>
                <a:rPr lang="en-US" sz="1400" spc="65" dirty="0">
                  <a:solidFill>
                    <a:schemeClr val="bg1"/>
                  </a:solidFill>
                  <a:latin typeface="Arial"/>
                  <a:cs typeface="Arial"/>
                </a:rPr>
                <a:t> </a:t>
              </a:r>
              <a:r>
                <a:rPr lang="en-US" sz="1400" spc="10" dirty="0">
                  <a:solidFill>
                    <a:schemeClr val="bg1"/>
                  </a:solidFill>
                  <a:latin typeface="Arial"/>
                  <a:cs typeface="Arial"/>
                </a:rPr>
                <a:t>Router</a:t>
              </a:r>
              <a:r>
                <a:rPr lang="en-US" sz="1400" spc="90" dirty="0">
                  <a:solidFill>
                    <a:schemeClr val="bg1"/>
                  </a:solidFill>
                  <a:latin typeface="Arial"/>
                  <a:cs typeface="Arial"/>
                </a:rPr>
                <a:t> </a:t>
              </a:r>
              <a:r>
                <a:rPr lang="en-US" sz="1400" spc="50" dirty="0">
                  <a:solidFill>
                    <a:schemeClr val="bg1"/>
                  </a:solidFill>
                  <a:latin typeface="Arial"/>
                  <a:cs typeface="Arial"/>
                </a:rPr>
                <a:t>that</a:t>
              </a:r>
              <a:r>
                <a:rPr lang="en-US" sz="1400" spc="100" dirty="0">
                  <a:solidFill>
                    <a:schemeClr val="bg1"/>
                  </a:solidFill>
                  <a:latin typeface="Arial"/>
                  <a:cs typeface="Arial"/>
                </a:rPr>
                <a:t> </a:t>
              </a:r>
              <a:r>
                <a:rPr lang="en-US" sz="1400" spc="10" dirty="0">
                  <a:solidFill>
                    <a:schemeClr val="bg1"/>
                  </a:solidFill>
                  <a:latin typeface="Arial"/>
                  <a:cs typeface="Arial"/>
                </a:rPr>
                <a:t>can</a:t>
              </a:r>
              <a:r>
                <a:rPr lang="en-US" sz="1400" spc="65" dirty="0">
                  <a:solidFill>
                    <a:schemeClr val="bg1"/>
                  </a:solidFill>
                  <a:latin typeface="Arial"/>
                  <a:cs typeface="Arial"/>
                </a:rPr>
                <a:t> </a:t>
              </a:r>
              <a:r>
                <a:rPr lang="en-US" sz="1400" spc="10" dirty="0">
                  <a:solidFill>
                    <a:schemeClr val="bg1"/>
                  </a:solidFill>
                  <a:latin typeface="Arial"/>
                  <a:cs typeface="Arial"/>
                </a:rPr>
                <a:t>imitate</a:t>
              </a:r>
              <a:r>
                <a:rPr lang="en-US" sz="1400" spc="75" dirty="0">
                  <a:solidFill>
                    <a:schemeClr val="bg1"/>
                  </a:solidFill>
                  <a:latin typeface="Arial"/>
                  <a:cs typeface="Arial"/>
                </a:rPr>
                <a:t> </a:t>
              </a:r>
              <a:r>
                <a:rPr lang="en-US" sz="1400" spc="30" dirty="0">
                  <a:solidFill>
                    <a:schemeClr val="bg1"/>
                  </a:solidFill>
                  <a:latin typeface="Arial"/>
                  <a:cs typeface="Arial"/>
                </a:rPr>
                <a:t>human </a:t>
              </a:r>
              <a:r>
                <a:rPr lang="en-US" sz="1400" spc="20" dirty="0">
                  <a:solidFill>
                    <a:schemeClr val="bg1"/>
                  </a:solidFill>
                  <a:latin typeface="Arial"/>
                  <a:cs typeface="Arial"/>
                </a:rPr>
                <a:t>routing</a:t>
              </a:r>
              <a:r>
                <a:rPr lang="en-US" sz="1400" spc="185" dirty="0">
                  <a:solidFill>
                    <a:schemeClr val="bg1"/>
                  </a:solidFill>
                  <a:latin typeface="Arial"/>
                  <a:cs typeface="Arial"/>
                </a:rPr>
                <a:t> </a:t>
              </a:r>
              <a:r>
                <a:rPr lang="en-US" sz="1400" spc="-10" dirty="0">
                  <a:solidFill>
                    <a:schemeClr val="bg1"/>
                  </a:solidFill>
                  <a:latin typeface="Arial"/>
                  <a:cs typeface="Arial"/>
                </a:rPr>
                <a:t>design. Smart placement coming in a future release.</a:t>
              </a:r>
              <a:endParaRPr lang="en-US" sz="1400" dirty="0">
                <a:solidFill>
                  <a:schemeClr val="bg1"/>
                </a:solidFill>
                <a:latin typeface="Arial"/>
                <a:cs typeface="Arial"/>
              </a:endParaRPr>
            </a:p>
          </p:txBody>
        </p:sp>
        <p:sp>
          <p:nvSpPr>
            <p:cNvPr id="87" name="TextBox 86"/>
            <p:cNvSpPr txBox="1"/>
            <p:nvPr/>
          </p:nvSpPr>
          <p:spPr>
            <a:xfrm>
              <a:off x="4559154" y="4009388"/>
              <a:ext cx="3062120" cy="246221"/>
            </a:xfrm>
            <a:prstGeom prst="rect">
              <a:avLst/>
            </a:prstGeom>
            <a:noFill/>
          </p:spPr>
          <p:txBody>
            <a:bodyPr wrap="none" lIns="0" tIns="0" rIns="0" bIns="0" rtlCol="0">
              <a:spAutoFit/>
            </a:bodyPr>
            <a:lstStyle/>
            <a:p>
              <a:r>
                <a:rPr lang="en-US" sz="1600" b="1" dirty="0">
                  <a:solidFill>
                    <a:srgbClr val="FFC000"/>
                  </a:solidFill>
                  <a:latin typeface="+mj-lt"/>
                </a:rPr>
                <a:t>Basic Brain (Available Q1 2024)</a:t>
              </a:r>
            </a:p>
          </p:txBody>
        </p:sp>
      </p:grpSp>
    </p:spTree>
    <p:extLst>
      <p:ext uri="{BB962C8B-B14F-4D97-AF65-F5344CB8AC3E}">
        <p14:creationId xmlns:p14="http://schemas.microsoft.com/office/powerpoint/2010/main" val="1758427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7169"/>
            <a:ext cx="3704909" cy="6182474"/>
          </a:xfrm>
          <a:prstGeom prst="rect">
            <a:avLst/>
          </a:prstGeom>
        </p:spPr>
      </p:pic>
      <p:sp>
        <p:nvSpPr>
          <p:cNvPr id="50" name="Rectangle 49"/>
          <p:cNvSpPr/>
          <p:nvPr/>
        </p:nvSpPr>
        <p:spPr>
          <a:xfrm>
            <a:off x="-10386" y="-17556"/>
            <a:ext cx="3704909" cy="6182860"/>
          </a:xfrm>
          <a:prstGeom prst="rect">
            <a:avLst/>
          </a:prstGeom>
          <a:gradFill>
            <a:gsLst>
              <a:gs pos="15000">
                <a:schemeClr val="accent1">
                  <a:lumMod val="75000"/>
                  <a:alpha val="56000"/>
                </a:schemeClr>
              </a:gs>
              <a:gs pos="100000">
                <a:schemeClr val="accent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672644" y="1484784"/>
            <a:ext cx="2359620" cy="1267557"/>
            <a:chOff x="359935" y="3909279"/>
            <a:chExt cx="2359620" cy="1267557"/>
          </a:xfrm>
        </p:grpSpPr>
        <p:sp>
          <p:nvSpPr>
            <p:cNvPr id="3" name="TextBox 2"/>
            <p:cNvSpPr txBox="1"/>
            <p:nvPr/>
          </p:nvSpPr>
          <p:spPr>
            <a:xfrm>
              <a:off x="359935" y="3909279"/>
              <a:ext cx="2359620" cy="1107996"/>
            </a:xfrm>
            <a:prstGeom prst="rect">
              <a:avLst/>
            </a:prstGeom>
            <a:noFill/>
          </p:spPr>
          <p:txBody>
            <a:bodyPr wrap="none" lIns="0" tIns="0" rIns="0" bIns="0" rtlCol="0">
              <a:spAutoFit/>
            </a:bodyPr>
            <a:lstStyle/>
            <a:p>
              <a:pPr algn="ctr"/>
              <a:r>
                <a:rPr lang="en-US" sz="3600" b="1" dirty="0">
                  <a:solidFill>
                    <a:schemeClr val="bg1"/>
                  </a:solidFill>
                  <a:latin typeface="+mj-lt"/>
                </a:rPr>
                <a:t>How Does </a:t>
              </a:r>
            </a:p>
            <a:p>
              <a:pPr algn="ctr"/>
              <a:r>
                <a:rPr lang="en-US" sz="3600" b="1" dirty="0">
                  <a:solidFill>
                    <a:schemeClr val="bg1"/>
                  </a:solidFill>
                  <a:latin typeface="+mj-lt"/>
                </a:rPr>
                <a:t>It Work?</a:t>
              </a:r>
            </a:p>
          </p:txBody>
        </p:sp>
        <p:cxnSp>
          <p:nvCxnSpPr>
            <p:cNvPr id="5" name="Straight Connector 4"/>
            <p:cNvCxnSpPr/>
            <p:nvPr/>
          </p:nvCxnSpPr>
          <p:spPr>
            <a:xfrm>
              <a:off x="482573" y="5176836"/>
              <a:ext cx="209357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 name="Text Placeholder 6">
            <a:extLst>
              <a:ext uri="{FF2B5EF4-FFF2-40B4-BE49-F238E27FC236}">
                <a16:creationId xmlns:a16="http://schemas.microsoft.com/office/drawing/2014/main" id="{7312B541-AA4C-3356-A994-25876087F04D}"/>
              </a:ext>
            </a:extLst>
          </p:cNvPr>
          <p:cNvSpPr>
            <a:spLocks noGrp="1"/>
          </p:cNvSpPr>
          <p:nvPr>
            <p:ph type="body" sz="quarter" idx="11"/>
          </p:nvPr>
        </p:nvSpPr>
        <p:spPr>
          <a:xfrm>
            <a:off x="3963646" y="303622"/>
            <a:ext cx="8181025" cy="6182474"/>
          </a:xfrm>
        </p:spPr>
        <p:txBody>
          <a:bodyPr>
            <a:normAutofit fontScale="92500" lnSpcReduction="20000"/>
          </a:bodyPr>
          <a:lstStyle/>
          <a:p>
            <a:endParaRPr lang="en-US" dirty="0"/>
          </a:p>
          <a:p>
            <a:pPr marL="342900" lvl="1" indent="0">
              <a:buNone/>
            </a:pPr>
            <a:endParaRPr lang="en-US" dirty="0"/>
          </a:p>
          <a:p>
            <a:pPr marL="342900" lvl="1" indent="0">
              <a:buNone/>
            </a:pPr>
            <a:r>
              <a:rPr lang="en-US" dirty="0"/>
              <a:t>Step 1: Select board shape</a:t>
            </a:r>
          </a:p>
          <a:p>
            <a:pPr marL="342900" lvl="1" indent="0">
              <a:buNone/>
            </a:pPr>
            <a:r>
              <a:rPr lang="en-US" dirty="0"/>
              <a:t>Step 2: Setup board stack / trace and space</a:t>
            </a:r>
          </a:p>
          <a:p>
            <a:pPr marL="342900" lvl="1" indent="0">
              <a:buNone/>
            </a:pPr>
            <a:r>
              <a:rPr lang="en-US" dirty="0"/>
              <a:t>Step 3: Place connectors and components*</a:t>
            </a:r>
          </a:p>
          <a:p>
            <a:pPr marL="642937" lvl="2" indent="0">
              <a:buNone/>
            </a:pPr>
            <a:r>
              <a:rPr lang="en-US" dirty="0">
                <a:solidFill>
                  <a:schemeClr val="tx1"/>
                </a:solidFill>
              </a:rPr>
              <a:t>*Future: Components will be automatically placed with Smart Placement</a:t>
            </a:r>
          </a:p>
          <a:p>
            <a:pPr marL="342900" lvl="1" indent="0">
              <a:buNone/>
            </a:pPr>
            <a:r>
              <a:rPr lang="en-US" dirty="0"/>
              <a:t>Step 4: Hit Go!</a:t>
            </a:r>
          </a:p>
          <a:p>
            <a:pPr marL="342900" lvl="1" indent="0">
              <a:buNone/>
            </a:pPr>
            <a:endParaRPr lang="en-US" dirty="0"/>
          </a:p>
          <a:p>
            <a:pPr marL="342900" lvl="1" indent="0">
              <a:buNone/>
            </a:pPr>
            <a:endParaRPr lang="en-US" dirty="0"/>
          </a:p>
          <a:p>
            <a:pPr marL="342900" lvl="1" indent="0">
              <a:buNone/>
            </a:pPr>
            <a:endParaRPr lang="en-US" dirty="0"/>
          </a:p>
          <a:p>
            <a:pPr marL="342900" lvl="1" indent="0">
              <a:buNone/>
            </a:pPr>
            <a:endParaRPr lang="en-US" dirty="0"/>
          </a:p>
          <a:p>
            <a:pPr marL="342900" lvl="1" indent="0">
              <a:buNone/>
            </a:pPr>
            <a:endParaRPr lang="en-US" dirty="0"/>
          </a:p>
          <a:p>
            <a:pPr marL="342900" lvl="1" indent="0">
              <a:buNone/>
            </a:pPr>
            <a:endParaRPr lang="en-US" dirty="0"/>
          </a:p>
          <a:p>
            <a:pPr marL="342900" lvl="1" indent="0">
              <a:buNone/>
            </a:pPr>
            <a:r>
              <a:rPr lang="en-US" dirty="0">
                <a:solidFill>
                  <a:schemeClr val="tx1"/>
                </a:solidFill>
              </a:rPr>
              <a:t>What You Can Expect:</a:t>
            </a:r>
          </a:p>
          <a:p>
            <a:pPr lvl="1"/>
            <a:r>
              <a:rPr lang="en-US" dirty="0">
                <a:solidFill>
                  <a:srgbClr val="0070C0"/>
                </a:solidFill>
              </a:rPr>
              <a:t>Smart Autorouter </a:t>
            </a:r>
            <a:r>
              <a:rPr lang="en-US" dirty="0"/>
              <a:t>will identify connection types (e.g., DDR4)</a:t>
            </a:r>
          </a:p>
          <a:p>
            <a:pPr lvl="1"/>
            <a:r>
              <a:rPr lang="en-US" dirty="0"/>
              <a:t>Routing will stop when the AI engine decides going further will create an inconsistent design</a:t>
            </a:r>
          </a:p>
          <a:p>
            <a:pPr lvl="1"/>
            <a:r>
              <a:rPr lang="en-US" dirty="0"/>
              <a:t>Faster completion allows for component placement optimization</a:t>
            </a:r>
          </a:p>
          <a:p>
            <a:pPr lvl="1"/>
            <a:endParaRPr lang="en-US" dirty="0"/>
          </a:p>
          <a:p>
            <a:endParaRPr lang="en-US" dirty="0"/>
          </a:p>
          <a:p>
            <a:endParaRPr lang="en-US" dirty="0"/>
          </a:p>
          <a:p>
            <a:pPr marL="0" indent="0">
              <a:buNone/>
            </a:pPr>
            <a:endParaRPr lang="en-US" dirty="0"/>
          </a:p>
        </p:txBody>
      </p:sp>
      <p:sp>
        <p:nvSpPr>
          <p:cNvPr id="4" name="Title 49">
            <a:extLst>
              <a:ext uri="{FF2B5EF4-FFF2-40B4-BE49-F238E27FC236}">
                <a16:creationId xmlns:a16="http://schemas.microsoft.com/office/drawing/2014/main" id="{742C5514-0A20-5BC8-CF2F-F9AA7249E94C}"/>
              </a:ext>
            </a:extLst>
          </p:cNvPr>
          <p:cNvSpPr>
            <a:spLocks noGrp="1"/>
          </p:cNvSpPr>
          <p:nvPr>
            <p:ph type="title"/>
          </p:nvPr>
        </p:nvSpPr>
        <p:spPr>
          <a:xfrm>
            <a:off x="4117226" y="206419"/>
            <a:ext cx="7668592" cy="630774"/>
          </a:xfrm>
        </p:spPr>
        <p:txBody>
          <a:bodyPr>
            <a:noAutofit/>
          </a:bodyPr>
          <a:lstStyle/>
          <a:p>
            <a:r>
              <a:rPr lang="en-US" sz="3600" b="1" dirty="0">
                <a:ea typeface="+mn-ea"/>
                <a:cs typeface="+mn-cs"/>
              </a:rPr>
              <a:t>Using the Basic Brain</a:t>
            </a:r>
            <a:endParaRPr lang="de-DE" b="0" dirty="0"/>
          </a:p>
        </p:txBody>
      </p:sp>
      <p:pic>
        <p:nvPicPr>
          <p:cNvPr id="10" name="Picture 9" descr="A person sitting at a desk looking at a computer&#10;&#10;Description automatically generated">
            <a:extLst>
              <a:ext uri="{FF2B5EF4-FFF2-40B4-BE49-F238E27FC236}">
                <a16:creationId xmlns:a16="http://schemas.microsoft.com/office/drawing/2014/main" id="{6E78997C-6C3A-7DCB-8B63-2B739BC71C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20136" y="2443748"/>
            <a:ext cx="4331204" cy="2435792"/>
          </a:xfrm>
          <a:prstGeom prst="roundRect">
            <a:avLst/>
          </a:prstGeom>
        </p:spPr>
      </p:pic>
    </p:spTree>
    <p:extLst>
      <p:ext uri="{BB962C8B-B14F-4D97-AF65-F5344CB8AC3E}">
        <p14:creationId xmlns:p14="http://schemas.microsoft.com/office/powerpoint/2010/main" val="4101331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169"/>
            <a:ext cx="3704909" cy="6182474"/>
          </a:xfrm>
          <a:prstGeom prst="rect">
            <a:avLst/>
          </a:prstGeom>
        </p:spPr>
      </p:pic>
      <p:sp>
        <p:nvSpPr>
          <p:cNvPr id="50" name="Rectangle 49"/>
          <p:cNvSpPr/>
          <p:nvPr/>
        </p:nvSpPr>
        <p:spPr>
          <a:xfrm>
            <a:off x="-10386" y="-17556"/>
            <a:ext cx="3704909" cy="6182860"/>
          </a:xfrm>
          <a:prstGeom prst="rect">
            <a:avLst/>
          </a:prstGeom>
          <a:gradFill>
            <a:gsLst>
              <a:gs pos="15000">
                <a:schemeClr val="accent1">
                  <a:lumMod val="75000"/>
                  <a:alpha val="56000"/>
                </a:schemeClr>
              </a:gs>
              <a:gs pos="100000">
                <a:schemeClr val="accent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795282" y="1844824"/>
            <a:ext cx="2093572" cy="829139"/>
            <a:chOff x="482573" y="4347697"/>
            <a:chExt cx="2093572" cy="829139"/>
          </a:xfrm>
        </p:grpSpPr>
        <p:sp>
          <p:nvSpPr>
            <p:cNvPr id="3" name="TextBox 2"/>
            <p:cNvSpPr txBox="1"/>
            <p:nvPr/>
          </p:nvSpPr>
          <p:spPr>
            <a:xfrm>
              <a:off x="695802" y="4347697"/>
              <a:ext cx="1667123" cy="553998"/>
            </a:xfrm>
            <a:prstGeom prst="rect">
              <a:avLst/>
            </a:prstGeom>
            <a:noFill/>
          </p:spPr>
          <p:txBody>
            <a:bodyPr wrap="none" lIns="0" tIns="0" rIns="0" bIns="0" rtlCol="0">
              <a:spAutoFit/>
            </a:bodyPr>
            <a:lstStyle/>
            <a:p>
              <a:pPr algn="ctr"/>
              <a:r>
                <a:rPr lang="en-US" sz="3600" b="1" dirty="0">
                  <a:solidFill>
                    <a:schemeClr val="bg1"/>
                  </a:solidFill>
                  <a:latin typeface="+mj-lt"/>
                </a:rPr>
                <a:t>Results</a:t>
              </a:r>
            </a:p>
          </p:txBody>
        </p:sp>
        <p:cxnSp>
          <p:nvCxnSpPr>
            <p:cNvPr id="5" name="Straight Connector 4"/>
            <p:cNvCxnSpPr/>
            <p:nvPr/>
          </p:nvCxnSpPr>
          <p:spPr>
            <a:xfrm>
              <a:off x="482573" y="5176836"/>
              <a:ext cx="209357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Title 49">
            <a:extLst>
              <a:ext uri="{FF2B5EF4-FFF2-40B4-BE49-F238E27FC236}">
                <a16:creationId xmlns:a16="http://schemas.microsoft.com/office/drawing/2014/main" id="{A4608A5A-F11C-C9DD-B6B5-96E7039C4B41}"/>
              </a:ext>
            </a:extLst>
          </p:cNvPr>
          <p:cNvSpPr>
            <a:spLocks noGrp="1"/>
          </p:cNvSpPr>
          <p:nvPr>
            <p:ph type="title"/>
          </p:nvPr>
        </p:nvSpPr>
        <p:spPr>
          <a:xfrm>
            <a:off x="4079776" y="524559"/>
            <a:ext cx="3490942" cy="630774"/>
          </a:xfrm>
        </p:spPr>
        <p:txBody>
          <a:bodyPr>
            <a:noAutofit/>
          </a:bodyPr>
          <a:lstStyle/>
          <a:p>
            <a:r>
              <a:rPr lang="en-US" b="1" dirty="0">
                <a:ea typeface="+mn-ea"/>
                <a:cs typeface="+mn-cs"/>
              </a:rPr>
              <a:t>Traditional Autorouter</a:t>
            </a:r>
            <a:endParaRPr lang="de-DE" sz="1600" b="0" dirty="0"/>
          </a:p>
        </p:txBody>
      </p:sp>
      <p:sp>
        <p:nvSpPr>
          <p:cNvPr id="10" name="Title 49">
            <a:extLst>
              <a:ext uri="{FF2B5EF4-FFF2-40B4-BE49-F238E27FC236}">
                <a16:creationId xmlns:a16="http://schemas.microsoft.com/office/drawing/2014/main" id="{DF41FA34-36C3-CDA3-574C-F84CD6EF515F}"/>
              </a:ext>
            </a:extLst>
          </p:cNvPr>
          <p:cNvSpPr txBox="1">
            <a:spLocks/>
          </p:cNvSpPr>
          <p:nvPr/>
        </p:nvSpPr>
        <p:spPr>
          <a:xfrm>
            <a:off x="8024439" y="524559"/>
            <a:ext cx="3903259" cy="630774"/>
          </a:xfrm>
          <a:prstGeom prst="rect">
            <a:avLst/>
          </a:prstGeom>
        </p:spPr>
        <p:txBody>
          <a:bodyPr anchor="ctr">
            <a:noAutofit/>
          </a:bodyPr>
          <a:lstStyle>
            <a:lvl1pPr algn="ctr" defTabSz="685800" rtl="0" eaLnBrk="1" latinLnBrk="0" hangingPunct="1">
              <a:spcBef>
                <a:spcPct val="0"/>
              </a:spcBef>
              <a:buNone/>
              <a:defRPr sz="2400" b="0" kern="1200">
                <a:solidFill>
                  <a:schemeClr val="accent1"/>
                </a:solidFill>
                <a:latin typeface="+mj-lt"/>
                <a:ea typeface="+mj-ea"/>
                <a:cs typeface="+mj-cs"/>
              </a:defRPr>
            </a:lvl1pPr>
          </a:lstStyle>
          <a:p>
            <a:r>
              <a:rPr lang="en-US" b="1" dirty="0">
                <a:ea typeface="+mn-ea"/>
                <a:cs typeface="+mn-cs"/>
              </a:rPr>
              <a:t>AIPR Basic Brain</a:t>
            </a:r>
            <a:endParaRPr lang="de-DE" sz="1600" dirty="0"/>
          </a:p>
        </p:txBody>
      </p:sp>
      <p:cxnSp>
        <p:nvCxnSpPr>
          <p:cNvPr id="12" name="Straight Connector 11">
            <a:extLst>
              <a:ext uri="{FF2B5EF4-FFF2-40B4-BE49-F238E27FC236}">
                <a16:creationId xmlns:a16="http://schemas.microsoft.com/office/drawing/2014/main" id="{8AB13336-D58B-4A72-E362-C429E01AE9CF}"/>
              </a:ext>
            </a:extLst>
          </p:cNvPr>
          <p:cNvCxnSpPr>
            <a:cxnSpLocks/>
          </p:cNvCxnSpPr>
          <p:nvPr/>
        </p:nvCxnSpPr>
        <p:spPr>
          <a:xfrm>
            <a:off x="4727848" y="1140114"/>
            <a:ext cx="2304256" cy="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18" name="Title 49">
            <a:extLst>
              <a:ext uri="{FF2B5EF4-FFF2-40B4-BE49-F238E27FC236}">
                <a16:creationId xmlns:a16="http://schemas.microsoft.com/office/drawing/2014/main" id="{BE58ABC5-954C-0945-B2AD-6A6E151B4809}"/>
              </a:ext>
            </a:extLst>
          </p:cNvPr>
          <p:cNvSpPr txBox="1">
            <a:spLocks/>
          </p:cNvSpPr>
          <p:nvPr/>
        </p:nvSpPr>
        <p:spPr>
          <a:xfrm>
            <a:off x="4062523" y="3361923"/>
            <a:ext cx="3490942" cy="630774"/>
          </a:xfrm>
          <a:prstGeom prst="rect">
            <a:avLst/>
          </a:prstGeom>
        </p:spPr>
        <p:txBody>
          <a:bodyPr anchor="ctr">
            <a:noAutofit/>
          </a:bodyPr>
          <a:lstStyle>
            <a:lvl1pPr algn="ctr" defTabSz="685800" rtl="0" eaLnBrk="1" latinLnBrk="0" hangingPunct="1">
              <a:spcBef>
                <a:spcPct val="0"/>
              </a:spcBef>
              <a:buNone/>
              <a:defRPr sz="2400" b="0" kern="1200">
                <a:solidFill>
                  <a:schemeClr val="accent1"/>
                </a:solidFill>
                <a:latin typeface="+mj-lt"/>
                <a:ea typeface="+mj-ea"/>
                <a:cs typeface="+mj-cs"/>
              </a:defRPr>
            </a:lvl1pPr>
          </a:lstStyle>
          <a:p>
            <a:r>
              <a:rPr lang="en-US" sz="2000" b="1" dirty="0">
                <a:ea typeface="+mn-ea"/>
                <a:cs typeface="+mn-cs"/>
              </a:rPr>
              <a:t>Performance</a:t>
            </a:r>
            <a:endParaRPr lang="de-DE" sz="2000" dirty="0"/>
          </a:p>
        </p:txBody>
      </p:sp>
      <p:cxnSp>
        <p:nvCxnSpPr>
          <p:cNvPr id="19" name="Straight Connector 18">
            <a:extLst>
              <a:ext uri="{FF2B5EF4-FFF2-40B4-BE49-F238E27FC236}">
                <a16:creationId xmlns:a16="http://schemas.microsoft.com/office/drawing/2014/main" id="{91A62180-37BF-5B2A-4B27-C695EEC8B9D3}"/>
              </a:ext>
            </a:extLst>
          </p:cNvPr>
          <p:cNvCxnSpPr>
            <a:cxnSpLocks/>
          </p:cNvCxnSpPr>
          <p:nvPr/>
        </p:nvCxnSpPr>
        <p:spPr>
          <a:xfrm>
            <a:off x="4673119" y="3886286"/>
            <a:ext cx="2304256" cy="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D295071-492C-C8E7-61D1-B1F48AB9DFD1}"/>
              </a:ext>
            </a:extLst>
          </p:cNvPr>
          <p:cNvCxnSpPr>
            <a:cxnSpLocks/>
          </p:cNvCxnSpPr>
          <p:nvPr/>
        </p:nvCxnSpPr>
        <p:spPr>
          <a:xfrm>
            <a:off x="8796300" y="1119448"/>
            <a:ext cx="2304256" cy="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B60CD6F-BE4E-4F77-6B25-5BF8CE222134}"/>
              </a:ext>
            </a:extLst>
          </p:cNvPr>
          <p:cNvCxnSpPr>
            <a:cxnSpLocks/>
          </p:cNvCxnSpPr>
          <p:nvPr/>
        </p:nvCxnSpPr>
        <p:spPr>
          <a:xfrm>
            <a:off x="8784317" y="3894150"/>
            <a:ext cx="2304256" cy="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23" name="Title 49">
            <a:extLst>
              <a:ext uri="{FF2B5EF4-FFF2-40B4-BE49-F238E27FC236}">
                <a16:creationId xmlns:a16="http://schemas.microsoft.com/office/drawing/2014/main" id="{8B287EF3-D316-8098-A5E0-77161BB90A3D}"/>
              </a:ext>
            </a:extLst>
          </p:cNvPr>
          <p:cNvSpPr txBox="1">
            <a:spLocks/>
          </p:cNvSpPr>
          <p:nvPr/>
        </p:nvSpPr>
        <p:spPr>
          <a:xfrm>
            <a:off x="8177571" y="3390089"/>
            <a:ext cx="3490942" cy="630774"/>
          </a:xfrm>
          <a:prstGeom prst="rect">
            <a:avLst/>
          </a:prstGeom>
        </p:spPr>
        <p:txBody>
          <a:bodyPr anchor="ctr">
            <a:noAutofit/>
          </a:bodyPr>
          <a:lstStyle>
            <a:lvl1pPr algn="ctr" defTabSz="685800" rtl="0" eaLnBrk="1" latinLnBrk="0" hangingPunct="1">
              <a:spcBef>
                <a:spcPct val="0"/>
              </a:spcBef>
              <a:buNone/>
              <a:defRPr sz="2400" b="0" kern="1200">
                <a:solidFill>
                  <a:schemeClr val="accent1"/>
                </a:solidFill>
                <a:latin typeface="+mj-lt"/>
                <a:ea typeface="+mj-ea"/>
                <a:cs typeface="+mj-cs"/>
              </a:defRPr>
            </a:lvl1pPr>
          </a:lstStyle>
          <a:p>
            <a:r>
              <a:rPr lang="en-US" sz="2000" b="1" dirty="0">
                <a:ea typeface="+mn-ea"/>
                <a:cs typeface="+mn-cs"/>
              </a:rPr>
              <a:t>Performance</a:t>
            </a:r>
            <a:endParaRPr lang="de-DE" sz="2000" dirty="0"/>
          </a:p>
        </p:txBody>
      </p:sp>
      <p:sp>
        <p:nvSpPr>
          <p:cNvPr id="24" name="TextBox 23">
            <a:extLst>
              <a:ext uri="{FF2B5EF4-FFF2-40B4-BE49-F238E27FC236}">
                <a16:creationId xmlns:a16="http://schemas.microsoft.com/office/drawing/2014/main" id="{0DD67EA6-85D9-2B6A-1EB9-C8220CA23319}"/>
              </a:ext>
            </a:extLst>
          </p:cNvPr>
          <p:cNvSpPr txBox="1"/>
          <p:nvPr/>
        </p:nvSpPr>
        <p:spPr>
          <a:xfrm>
            <a:off x="4383186" y="3951523"/>
            <a:ext cx="2884124" cy="923330"/>
          </a:xfrm>
          <a:prstGeom prst="rect">
            <a:avLst/>
          </a:prstGeom>
          <a:noFill/>
        </p:spPr>
        <p:txBody>
          <a:bodyPr wrap="none" rtlCol="0">
            <a:spAutoFit/>
          </a:bodyPr>
          <a:lstStyle/>
          <a:p>
            <a:pPr algn="ctr"/>
            <a:r>
              <a:rPr lang="en-US" dirty="0"/>
              <a:t>Autorouter Setup = 30 min</a:t>
            </a:r>
          </a:p>
          <a:p>
            <a:pPr algn="ctr"/>
            <a:r>
              <a:rPr lang="en-US" dirty="0"/>
              <a:t>Autorouter = 15 min </a:t>
            </a:r>
          </a:p>
          <a:p>
            <a:pPr algn="ctr"/>
            <a:r>
              <a:rPr lang="en-US" dirty="0"/>
              <a:t>Completion =  65%</a:t>
            </a:r>
          </a:p>
        </p:txBody>
      </p:sp>
      <p:sp>
        <p:nvSpPr>
          <p:cNvPr id="25" name="TextBox 24">
            <a:extLst>
              <a:ext uri="{FF2B5EF4-FFF2-40B4-BE49-F238E27FC236}">
                <a16:creationId xmlns:a16="http://schemas.microsoft.com/office/drawing/2014/main" id="{8F6741FC-7552-3799-A846-AB089132A4EF}"/>
              </a:ext>
            </a:extLst>
          </p:cNvPr>
          <p:cNvSpPr txBox="1"/>
          <p:nvPr/>
        </p:nvSpPr>
        <p:spPr>
          <a:xfrm>
            <a:off x="8487360" y="3939277"/>
            <a:ext cx="2871363" cy="923330"/>
          </a:xfrm>
          <a:prstGeom prst="rect">
            <a:avLst/>
          </a:prstGeom>
          <a:noFill/>
        </p:spPr>
        <p:txBody>
          <a:bodyPr wrap="none" rtlCol="0">
            <a:spAutoFit/>
          </a:bodyPr>
          <a:lstStyle/>
          <a:p>
            <a:pPr algn="ctr"/>
            <a:r>
              <a:rPr lang="en-US" dirty="0"/>
              <a:t>No Setup</a:t>
            </a:r>
          </a:p>
          <a:p>
            <a:pPr algn="ctr"/>
            <a:r>
              <a:rPr lang="en-US" dirty="0"/>
              <a:t>Smart Autorouter = 30 sec</a:t>
            </a:r>
          </a:p>
          <a:p>
            <a:pPr algn="ctr"/>
            <a:r>
              <a:rPr lang="en-US" dirty="0"/>
              <a:t>Completion =  53%</a:t>
            </a:r>
          </a:p>
        </p:txBody>
      </p:sp>
      <p:sp>
        <p:nvSpPr>
          <p:cNvPr id="26" name="Title 49">
            <a:extLst>
              <a:ext uri="{FF2B5EF4-FFF2-40B4-BE49-F238E27FC236}">
                <a16:creationId xmlns:a16="http://schemas.microsoft.com/office/drawing/2014/main" id="{9FA3F305-9035-586C-6C16-15FF6FE97118}"/>
              </a:ext>
            </a:extLst>
          </p:cNvPr>
          <p:cNvSpPr txBox="1">
            <a:spLocks/>
          </p:cNvSpPr>
          <p:nvPr/>
        </p:nvSpPr>
        <p:spPr>
          <a:xfrm>
            <a:off x="6249731" y="4629433"/>
            <a:ext cx="3490942" cy="630774"/>
          </a:xfrm>
          <a:prstGeom prst="rect">
            <a:avLst/>
          </a:prstGeom>
        </p:spPr>
        <p:txBody>
          <a:bodyPr anchor="ctr">
            <a:noAutofit/>
          </a:bodyPr>
          <a:lstStyle>
            <a:lvl1pPr algn="ctr" defTabSz="685800" rtl="0" eaLnBrk="1" latinLnBrk="0" hangingPunct="1">
              <a:spcBef>
                <a:spcPct val="0"/>
              </a:spcBef>
              <a:buNone/>
              <a:defRPr sz="2400" b="0" kern="1200">
                <a:solidFill>
                  <a:schemeClr val="accent1"/>
                </a:solidFill>
                <a:latin typeface="+mj-lt"/>
                <a:ea typeface="+mj-ea"/>
                <a:cs typeface="+mj-cs"/>
              </a:defRPr>
            </a:lvl1pPr>
          </a:lstStyle>
          <a:p>
            <a:r>
              <a:rPr lang="en-US" sz="2000" b="1" dirty="0">
                <a:ea typeface="+mn-ea"/>
                <a:cs typeface="+mn-cs"/>
              </a:rPr>
              <a:t>Benefits</a:t>
            </a:r>
            <a:endParaRPr lang="de-DE" sz="2000" dirty="0"/>
          </a:p>
        </p:txBody>
      </p:sp>
      <p:cxnSp>
        <p:nvCxnSpPr>
          <p:cNvPr id="27" name="Straight Connector 26">
            <a:extLst>
              <a:ext uri="{FF2B5EF4-FFF2-40B4-BE49-F238E27FC236}">
                <a16:creationId xmlns:a16="http://schemas.microsoft.com/office/drawing/2014/main" id="{DC1CC27E-E09B-A5C4-ADC5-5ABA0E035AE7}"/>
              </a:ext>
            </a:extLst>
          </p:cNvPr>
          <p:cNvCxnSpPr>
            <a:cxnSpLocks/>
          </p:cNvCxnSpPr>
          <p:nvPr/>
        </p:nvCxnSpPr>
        <p:spPr>
          <a:xfrm>
            <a:off x="6885097" y="5163729"/>
            <a:ext cx="2304256" cy="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EADE418-0E76-C652-B125-181487B76623}"/>
              </a:ext>
            </a:extLst>
          </p:cNvPr>
          <p:cNvSpPr txBox="1"/>
          <p:nvPr/>
        </p:nvSpPr>
        <p:spPr>
          <a:xfrm>
            <a:off x="5683420" y="5213331"/>
            <a:ext cx="4801314" cy="923330"/>
          </a:xfrm>
          <a:prstGeom prst="rect">
            <a:avLst/>
          </a:prstGeom>
          <a:noFill/>
        </p:spPr>
        <p:txBody>
          <a:bodyPr wrap="none" rtlCol="0">
            <a:spAutoFit/>
          </a:bodyPr>
          <a:lstStyle/>
          <a:p>
            <a:pPr algn="ctr"/>
            <a:r>
              <a:rPr lang="en-US" dirty="0"/>
              <a:t>More human-like results</a:t>
            </a:r>
          </a:p>
          <a:p>
            <a:pPr algn="ctr"/>
            <a:r>
              <a:rPr lang="en-US" dirty="0"/>
              <a:t>Faster cycle times for placement optimization</a:t>
            </a:r>
          </a:p>
          <a:p>
            <a:pPr algn="ctr"/>
            <a:r>
              <a:rPr lang="en-US" dirty="0"/>
              <a:t>Optimized for manual routing</a:t>
            </a:r>
          </a:p>
        </p:txBody>
      </p:sp>
      <p:pic>
        <p:nvPicPr>
          <p:cNvPr id="8" name="Picture 7" descr="A blue circuit board with many colored lines&#10;&#10;Description automatically generated">
            <a:extLst>
              <a:ext uri="{FF2B5EF4-FFF2-40B4-BE49-F238E27FC236}">
                <a16:creationId xmlns:a16="http://schemas.microsoft.com/office/drawing/2014/main" id="{C749DB02-A8B6-F299-83BF-37F6C3A37D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7571" y="1291380"/>
            <a:ext cx="3679893" cy="2022628"/>
          </a:xfrm>
          <a:prstGeom prst="rect">
            <a:avLst/>
          </a:prstGeom>
        </p:spPr>
      </p:pic>
      <p:pic>
        <p:nvPicPr>
          <p:cNvPr id="13" name="Picture 12" descr="A computer generated image of a circuit board&#10;&#10;Description automatically generated">
            <a:extLst>
              <a:ext uri="{FF2B5EF4-FFF2-40B4-BE49-F238E27FC236}">
                <a16:creationId xmlns:a16="http://schemas.microsoft.com/office/drawing/2014/main" id="{4B62930E-3F4E-31CB-4C7A-6D4D13F241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04132" y="1270123"/>
            <a:ext cx="3730363" cy="2043885"/>
          </a:xfrm>
          <a:prstGeom prst="rect">
            <a:avLst/>
          </a:prstGeom>
        </p:spPr>
      </p:pic>
    </p:spTree>
    <p:extLst>
      <p:ext uri="{BB962C8B-B14F-4D97-AF65-F5344CB8AC3E}">
        <p14:creationId xmlns:p14="http://schemas.microsoft.com/office/powerpoint/2010/main" val="1801124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7169"/>
            <a:ext cx="3704909" cy="6182474"/>
          </a:xfrm>
          <a:prstGeom prst="rect">
            <a:avLst/>
          </a:prstGeom>
        </p:spPr>
      </p:pic>
      <p:sp>
        <p:nvSpPr>
          <p:cNvPr id="50" name="Rectangle 49"/>
          <p:cNvSpPr/>
          <p:nvPr/>
        </p:nvSpPr>
        <p:spPr>
          <a:xfrm>
            <a:off x="-10386" y="-17556"/>
            <a:ext cx="3704909" cy="6182860"/>
          </a:xfrm>
          <a:prstGeom prst="rect">
            <a:avLst/>
          </a:prstGeom>
          <a:gradFill>
            <a:gsLst>
              <a:gs pos="15000">
                <a:schemeClr val="accent1">
                  <a:lumMod val="75000"/>
                  <a:alpha val="56000"/>
                </a:schemeClr>
              </a:gs>
              <a:gs pos="100000">
                <a:schemeClr val="accent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795282" y="1844824"/>
            <a:ext cx="2093572" cy="1224136"/>
            <a:chOff x="482573" y="4347697"/>
            <a:chExt cx="2093572" cy="1224136"/>
          </a:xfrm>
        </p:grpSpPr>
        <p:sp>
          <p:nvSpPr>
            <p:cNvPr id="3" name="TextBox 2"/>
            <p:cNvSpPr txBox="1"/>
            <p:nvPr/>
          </p:nvSpPr>
          <p:spPr>
            <a:xfrm>
              <a:off x="802563" y="4347697"/>
              <a:ext cx="1453603" cy="1107996"/>
            </a:xfrm>
            <a:prstGeom prst="rect">
              <a:avLst/>
            </a:prstGeom>
            <a:noFill/>
          </p:spPr>
          <p:txBody>
            <a:bodyPr wrap="none" lIns="0" tIns="0" rIns="0" bIns="0" rtlCol="0">
              <a:spAutoFit/>
            </a:bodyPr>
            <a:lstStyle/>
            <a:p>
              <a:pPr algn="ctr"/>
              <a:r>
                <a:rPr lang="en-US" sz="3600" b="1" dirty="0">
                  <a:solidFill>
                    <a:schemeClr val="bg1"/>
                  </a:solidFill>
                  <a:latin typeface="+mj-lt"/>
                </a:rPr>
                <a:t>Take</a:t>
              </a:r>
            </a:p>
            <a:p>
              <a:pPr algn="ctr"/>
              <a:r>
                <a:rPr lang="en-US" sz="3600" b="1" dirty="0">
                  <a:solidFill>
                    <a:schemeClr val="bg1"/>
                  </a:solidFill>
                  <a:latin typeface="+mj-lt"/>
                </a:rPr>
                <a:t>Aways</a:t>
              </a:r>
            </a:p>
          </p:txBody>
        </p:sp>
        <p:cxnSp>
          <p:nvCxnSpPr>
            <p:cNvPr id="5" name="Straight Connector 4"/>
            <p:cNvCxnSpPr/>
            <p:nvPr/>
          </p:nvCxnSpPr>
          <p:spPr>
            <a:xfrm>
              <a:off x="482573" y="5571833"/>
              <a:ext cx="209357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8" name="Diagram 7">
            <a:extLst>
              <a:ext uri="{FF2B5EF4-FFF2-40B4-BE49-F238E27FC236}">
                <a16:creationId xmlns:a16="http://schemas.microsoft.com/office/drawing/2014/main" id="{93304D68-3118-A2C1-42A0-49F725A217FF}"/>
              </a:ext>
            </a:extLst>
          </p:cNvPr>
          <p:cNvGraphicFramePr/>
          <p:nvPr>
            <p:extLst>
              <p:ext uri="{D42A27DB-BD31-4B8C-83A1-F6EECF244321}">
                <p14:modId xmlns:p14="http://schemas.microsoft.com/office/powerpoint/2010/main" val="89437759"/>
              </p:ext>
            </p:extLst>
          </p:nvPr>
        </p:nvGraphicFramePr>
        <p:xfrm>
          <a:off x="4495412" y="1556791"/>
          <a:ext cx="6901306" cy="4126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32355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_Zuken 2017-Jan05">
  <a:themeElements>
    <a:clrScheme name="Zuken">
      <a:dk1>
        <a:sysClr val="windowText" lastClr="000000"/>
      </a:dk1>
      <a:lt1>
        <a:sysClr val="window" lastClr="FFFFFF"/>
      </a:lt1>
      <a:dk2>
        <a:srgbClr val="003399"/>
      </a:dk2>
      <a:lt2>
        <a:srgbClr val="E7E6E6"/>
      </a:lt2>
      <a:accent1>
        <a:srgbClr val="007AC2"/>
      </a:accent1>
      <a:accent2>
        <a:srgbClr val="FFCC05"/>
      </a:accent2>
      <a:accent3>
        <a:srgbClr val="7B7C7F"/>
      </a:accent3>
      <a:accent4>
        <a:srgbClr val="F04C3E"/>
      </a:accent4>
      <a:accent5>
        <a:srgbClr val="172983"/>
      </a:accent5>
      <a:accent6>
        <a:srgbClr val="70AD47"/>
      </a:accent6>
      <a:hlink>
        <a:srgbClr val="0563C1"/>
      </a:hlink>
      <a:folHlink>
        <a:srgbClr val="954F72"/>
      </a:folHlink>
    </a:clrScheme>
    <a:fontScheme name="Arial">
      <a:majorFont>
        <a:latin typeface="Arial"/>
        <a:ea typeface=""/>
        <a:cs typeface=""/>
      </a:majorFont>
      <a:minorFont>
        <a:latin typeface="Arial"/>
        <a:ea typeface=""/>
        <a:cs typeface=""/>
      </a:minorFont>
    </a:fontScheme>
    <a:fmtScheme name="Riblet">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Zuken ppt Template - Jan 2017 incl elements.pptx-revHEAD.svn000.tmp.pptx [Read-Only]" id="{B93C9EBC-2ADD-4096-A3D1-56E68476AFB8}" vid="{77AB7314-820D-4872-AA1F-FF47814984F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Zuken Master Template 2013-03-04</Template>
  <TotalTime>34894</TotalTime>
  <Words>825</Words>
  <Application>Microsoft Macintosh PowerPoint</Application>
  <PresentationFormat>Widescreen</PresentationFormat>
  <Paragraphs>145</Paragraphs>
  <Slides>10</Slides>
  <Notes>6</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8" baseType="lpstr">
      <vt:lpstr>Arial</vt:lpstr>
      <vt:lpstr>Calibri</vt:lpstr>
      <vt:lpstr>OpenSans</vt:lpstr>
      <vt:lpstr>OpenSans-Semibold</vt:lpstr>
      <vt:lpstr>Times</vt:lpstr>
      <vt:lpstr>Wingdings</vt:lpstr>
      <vt:lpstr>1_Zuken 2017-Jan05</vt:lpstr>
      <vt:lpstr>think-cell Folie</vt:lpstr>
      <vt:lpstr> Zuken Announces Industry’s First AI-Based PCB Place &amp; Route   </vt:lpstr>
      <vt:lpstr>Zuken – A Global Company</vt:lpstr>
      <vt:lpstr>PowerPoint Presentation</vt:lpstr>
      <vt:lpstr>PowerPoint Presentation</vt:lpstr>
      <vt:lpstr>3D Electronic Subsystem Design </vt:lpstr>
      <vt:lpstr>PowerPoint Presentation</vt:lpstr>
      <vt:lpstr>Using the Basic Brain</vt:lpstr>
      <vt:lpstr>Traditional Autorouter</vt:lpstr>
      <vt:lpstr>PowerPoint Presentation</vt:lpstr>
      <vt:lpstr> Zuken Announces Industry’s First AI-Based PCB Place &amp; Route   </vt:lpstr>
    </vt:vector>
  </TitlesOfParts>
  <Company>Zuken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Empowering Engineering: Zuken Company Presentation</dc:title>
  <dc:creator>nadjaschaeffer</dc:creator>
  <cp:lastModifiedBy>Clements, Amy</cp:lastModifiedBy>
  <cp:revision>590</cp:revision>
  <cp:lastPrinted>2023-09-18T02:02:40Z</cp:lastPrinted>
  <dcterms:created xsi:type="dcterms:W3CDTF">2015-04-30T10:53:59Z</dcterms:created>
  <dcterms:modified xsi:type="dcterms:W3CDTF">2023-09-18T02:07:14Z</dcterms:modified>
</cp:coreProperties>
</file>